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12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258" r:id="rId4"/>
    <p:sldId id="259" r:id="rId5"/>
    <p:sldId id="311" r:id="rId6"/>
    <p:sldId id="337" r:id="rId7"/>
    <p:sldId id="353" r:id="rId8"/>
    <p:sldId id="342" r:id="rId9"/>
    <p:sldId id="338" r:id="rId10"/>
    <p:sldId id="262" r:id="rId11"/>
    <p:sldId id="263" r:id="rId12"/>
    <p:sldId id="264" r:id="rId13"/>
    <p:sldId id="266" r:id="rId14"/>
    <p:sldId id="340" r:id="rId15"/>
    <p:sldId id="341" r:id="rId16"/>
    <p:sldId id="355" r:id="rId17"/>
    <p:sldId id="354" r:id="rId18"/>
    <p:sldId id="356" r:id="rId19"/>
    <p:sldId id="357" r:id="rId20"/>
    <p:sldId id="272" r:id="rId21"/>
    <p:sldId id="358" r:id="rId22"/>
    <p:sldId id="336" r:id="rId23"/>
    <p:sldId id="318" r:id="rId24"/>
    <p:sldId id="345" r:id="rId25"/>
    <p:sldId id="346" r:id="rId26"/>
    <p:sldId id="348" r:id="rId27"/>
    <p:sldId id="349" r:id="rId28"/>
    <p:sldId id="351" r:id="rId29"/>
    <p:sldId id="312" r:id="rId30"/>
    <p:sldId id="331" r:id="rId31"/>
    <p:sldId id="330" r:id="rId32"/>
    <p:sldId id="333" r:id="rId33"/>
    <p:sldId id="329" r:id="rId34"/>
    <p:sldId id="334" r:id="rId35"/>
    <p:sldId id="335" r:id="rId36"/>
    <p:sldId id="314" r:id="rId37"/>
    <p:sldId id="315" r:id="rId38"/>
    <p:sldId id="316" r:id="rId39"/>
    <p:sldId id="317" r:id="rId40"/>
    <p:sldId id="363" r:id="rId41"/>
    <p:sldId id="319" r:id="rId42"/>
    <p:sldId id="320" r:id="rId43"/>
    <p:sldId id="321" r:id="rId44"/>
    <p:sldId id="322" r:id="rId45"/>
    <p:sldId id="323" r:id="rId46"/>
    <p:sldId id="360" r:id="rId47"/>
    <p:sldId id="379" r:id="rId48"/>
    <p:sldId id="380" r:id="rId49"/>
    <p:sldId id="381" r:id="rId50"/>
    <p:sldId id="382" r:id="rId51"/>
    <p:sldId id="383" r:id="rId52"/>
    <p:sldId id="361" r:id="rId53"/>
    <p:sldId id="362" r:id="rId54"/>
    <p:sldId id="367" r:id="rId55"/>
    <p:sldId id="326" r:id="rId56"/>
    <p:sldId id="365" r:id="rId57"/>
    <p:sldId id="366" r:id="rId58"/>
    <p:sldId id="384" r:id="rId59"/>
    <p:sldId id="374" r:id="rId60"/>
    <p:sldId id="375" r:id="rId61"/>
    <p:sldId id="376" r:id="rId62"/>
    <p:sldId id="377" r:id="rId63"/>
    <p:sldId id="385" r:id="rId64"/>
    <p:sldId id="307" r:id="rId65"/>
    <p:sldId id="325" r:id="rId66"/>
    <p:sldId id="327" r:id="rId67"/>
    <p:sldId id="328" r:id="rId68"/>
    <p:sldId id="368" r:id="rId69"/>
    <p:sldId id="308" r:id="rId70"/>
    <p:sldId id="386" r:id="rId7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83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44" autoAdjust="0"/>
    <p:restoredTop sz="90664" autoAdjust="0"/>
  </p:normalViewPr>
  <p:slideViewPr>
    <p:cSldViewPr>
      <p:cViewPr varScale="1">
        <p:scale>
          <a:sx n="67" d="100"/>
          <a:sy n="67" d="100"/>
        </p:scale>
        <p:origin x="1842"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3196321-615F-474A-9FE2-388234D45708}" type="datetimeFigureOut">
              <a:rPr lang="en-IN" smtClean="0"/>
              <a:t>22-09-2018</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CB50CDB-8CCE-4661-ADDF-8D4EB623309F}" type="slidenum">
              <a:rPr lang="en-IN" smtClean="0"/>
              <a:t>‹#›</a:t>
            </a:fld>
            <a:endParaRPr lang="en-IN"/>
          </a:p>
        </p:txBody>
      </p:sp>
    </p:spTree>
    <p:extLst>
      <p:ext uri="{BB962C8B-B14F-4D97-AF65-F5344CB8AC3E}">
        <p14:creationId xmlns:p14="http://schemas.microsoft.com/office/powerpoint/2010/main" val="320918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lifewire.com/download-public-domain-books-google-161629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www.wysa.io/" TargetMode="External"/><Relationship Id="rId3" Type="http://schemas.openxmlformats.org/officeDocument/2006/relationships/hyperlink" Target="https://india.googleblog.com/2018/08/meet-first-class-of-launchpad.html" TargetMode="External"/><Relationship Id="rId7" Type="http://schemas.openxmlformats.org/officeDocument/2006/relationships/hyperlink" Target="http://www.vassarlabs.com/"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www.jiovio.com/" TargetMode="External"/><Relationship Id="rId5" Type="http://schemas.openxmlformats.org/officeDocument/2006/relationships/hyperlink" Target="https://www.multibhashi.com/" TargetMode="External"/><Relationship Id="rId10" Type="http://schemas.openxmlformats.org/officeDocument/2006/relationships/hyperlink" Target="https://signzy.com/" TargetMode="External"/><Relationship Id="rId4" Type="http://schemas.openxmlformats.org/officeDocument/2006/relationships/hyperlink" Target="http://www.uncannyvision.com/" TargetMode="External"/><Relationship Id="rId9" Type="http://schemas.openxmlformats.org/officeDocument/2006/relationships/hyperlink" Target="http://www.carenx.com/"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sng" kern="1200" dirty="0" smtClean="0">
                <a:solidFill>
                  <a:schemeClr val="tx1"/>
                </a:solidFill>
                <a:effectLst/>
                <a:latin typeface="+mn-lt"/>
                <a:ea typeface="+mn-ea"/>
                <a:cs typeface="+mn-cs"/>
              </a:rPr>
              <a:t>It takes 20 years to make an overnight success</a:t>
            </a: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In the case of Google Books </a:t>
            </a:r>
            <a:r>
              <a:rPr lang="en-IN" sz="1200" b="0" i="0" kern="1200" dirty="0" err="1" smtClean="0">
                <a:solidFill>
                  <a:schemeClr val="tx1"/>
                </a:solidFill>
                <a:effectLst/>
                <a:latin typeface="+mn-lt"/>
                <a:ea typeface="+mn-ea"/>
                <a:cs typeface="+mn-cs"/>
              </a:rPr>
              <a:t>Ngram</a:t>
            </a:r>
            <a:r>
              <a:rPr lang="en-IN" sz="1200" b="0" i="0" kern="1200" dirty="0" smtClean="0">
                <a:solidFill>
                  <a:schemeClr val="tx1"/>
                </a:solidFill>
                <a:effectLst/>
                <a:latin typeface="+mn-lt"/>
                <a:ea typeface="+mn-ea"/>
                <a:cs typeface="+mn-cs"/>
              </a:rPr>
              <a:t> Viewer, the text to be </a:t>
            </a:r>
            <a:r>
              <a:rPr lang="en-IN" sz="1200" b="0" i="0" kern="1200" dirty="0" err="1" smtClean="0">
                <a:solidFill>
                  <a:schemeClr val="tx1"/>
                </a:solidFill>
                <a:effectLst/>
                <a:latin typeface="+mn-lt"/>
                <a:ea typeface="+mn-ea"/>
                <a:cs typeface="+mn-cs"/>
              </a:rPr>
              <a:t>analyzed</a:t>
            </a:r>
            <a:r>
              <a:rPr lang="en-IN" sz="1200" b="0" i="0" kern="1200" dirty="0" smtClean="0">
                <a:solidFill>
                  <a:schemeClr val="tx1"/>
                </a:solidFill>
                <a:effectLst/>
                <a:latin typeface="+mn-lt"/>
                <a:ea typeface="+mn-ea"/>
                <a:cs typeface="+mn-cs"/>
              </a:rPr>
              <a:t> comes from the vast amount of books Google has scanned in from public libraries to populate their </a:t>
            </a:r>
            <a:r>
              <a:rPr lang="en-IN" sz="1200" b="0" i="0" u="none" strike="noStrike" kern="1200" dirty="0" smtClean="0">
                <a:solidFill>
                  <a:schemeClr val="tx1"/>
                </a:solidFill>
                <a:effectLst/>
                <a:latin typeface="+mn-lt"/>
                <a:ea typeface="+mn-ea"/>
                <a:cs typeface="+mn-cs"/>
                <a:hlinkClick r:id="rId3"/>
              </a:rPr>
              <a:t>Google Books</a:t>
            </a:r>
            <a:r>
              <a:rPr lang="en-IN" sz="1200" b="0" i="0" kern="1200" dirty="0" smtClean="0">
                <a:solidFill>
                  <a:schemeClr val="tx1"/>
                </a:solidFill>
                <a:effectLst/>
                <a:latin typeface="+mn-lt"/>
                <a:ea typeface="+mn-ea"/>
                <a:cs typeface="+mn-cs"/>
              </a:rPr>
              <a:t> search engine. The y-axis indicates the relative frequency, in percentage terms, of the text being searched</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a:t>
            </a:fld>
            <a:endParaRPr lang="en-IN"/>
          </a:p>
        </p:txBody>
      </p:sp>
    </p:spTree>
    <p:extLst>
      <p:ext uri="{BB962C8B-B14F-4D97-AF65-F5344CB8AC3E}">
        <p14:creationId xmlns:p14="http://schemas.microsoft.com/office/powerpoint/2010/main" val="125500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Can you guess features</a:t>
            </a:r>
            <a:r>
              <a:rPr lang="en-IN" baseline="0" dirty="0" smtClean="0"/>
              <a:t> for elephant?</a:t>
            </a:r>
          </a:p>
          <a:p>
            <a:r>
              <a:rPr lang="en-IN" baseline="0" dirty="0" smtClean="0"/>
              <a:t>The more features you have…the more it is good</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15</a:t>
            </a:fld>
            <a:endParaRPr lang="en-IN"/>
          </a:p>
        </p:txBody>
      </p:sp>
    </p:spTree>
    <p:extLst>
      <p:ext uri="{BB962C8B-B14F-4D97-AF65-F5344CB8AC3E}">
        <p14:creationId xmlns:p14="http://schemas.microsoft.com/office/powerpoint/2010/main" val="651935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spc="-70" dirty="0" smtClean="0">
                <a:solidFill>
                  <a:srgbClr val="434343"/>
                </a:solidFill>
                <a:latin typeface="Arial"/>
                <a:cs typeface="Arial"/>
              </a:rPr>
              <a:t>A </a:t>
            </a:r>
            <a:r>
              <a:rPr lang="en-IN" sz="1200" spc="-30" dirty="0" smtClean="0">
                <a:solidFill>
                  <a:srgbClr val="434343"/>
                </a:solidFill>
                <a:latin typeface="Arial"/>
                <a:cs typeface="Arial"/>
              </a:rPr>
              <a:t>deep</a:t>
            </a:r>
            <a:r>
              <a:rPr lang="en-IN" sz="1200" spc="-65" dirty="0" smtClean="0">
                <a:solidFill>
                  <a:srgbClr val="434343"/>
                </a:solidFill>
                <a:latin typeface="Arial"/>
                <a:cs typeface="Arial"/>
              </a:rPr>
              <a:t> </a:t>
            </a:r>
            <a:r>
              <a:rPr lang="en-IN" sz="1200" spc="-15" dirty="0" smtClean="0">
                <a:solidFill>
                  <a:srgbClr val="434343"/>
                </a:solidFill>
                <a:latin typeface="Arial"/>
                <a:cs typeface="Arial"/>
              </a:rPr>
              <a:t>neural</a:t>
            </a:r>
            <a:r>
              <a:rPr lang="en-IN" sz="1200" spc="-80" dirty="0" smtClean="0">
                <a:solidFill>
                  <a:srgbClr val="434343"/>
                </a:solidFill>
                <a:latin typeface="Arial"/>
                <a:cs typeface="Arial"/>
              </a:rPr>
              <a:t> </a:t>
            </a:r>
            <a:r>
              <a:rPr lang="en-IN" sz="1200" spc="15" dirty="0" smtClean="0">
                <a:solidFill>
                  <a:srgbClr val="434343"/>
                </a:solidFill>
                <a:latin typeface="Arial"/>
                <a:cs typeface="Arial"/>
              </a:rPr>
              <a:t>network</a:t>
            </a:r>
            <a:r>
              <a:rPr lang="en-IN" sz="1200" spc="-140" dirty="0" smtClean="0">
                <a:solidFill>
                  <a:srgbClr val="434343"/>
                </a:solidFill>
                <a:latin typeface="Arial"/>
                <a:cs typeface="Arial"/>
              </a:rPr>
              <a:t> </a:t>
            </a:r>
            <a:r>
              <a:rPr lang="en-IN" sz="1200" spc="20" dirty="0" smtClean="0">
                <a:solidFill>
                  <a:srgbClr val="434343"/>
                </a:solidFill>
                <a:latin typeface="Arial"/>
                <a:cs typeface="Arial"/>
              </a:rPr>
              <a:t>consists</a:t>
            </a:r>
            <a:r>
              <a:rPr lang="en-IN" sz="1200" spc="-90" dirty="0" smtClean="0">
                <a:solidFill>
                  <a:srgbClr val="434343"/>
                </a:solidFill>
                <a:latin typeface="Arial"/>
                <a:cs typeface="Arial"/>
              </a:rPr>
              <a:t> </a:t>
            </a:r>
            <a:r>
              <a:rPr lang="en-IN" sz="1200" spc="45" dirty="0" smtClean="0">
                <a:solidFill>
                  <a:srgbClr val="434343"/>
                </a:solidFill>
                <a:latin typeface="Arial"/>
                <a:cs typeface="Arial"/>
              </a:rPr>
              <a:t>of</a:t>
            </a:r>
            <a:r>
              <a:rPr lang="en-IN" sz="1200" spc="-70" dirty="0" smtClean="0">
                <a:solidFill>
                  <a:srgbClr val="434343"/>
                </a:solidFill>
                <a:latin typeface="Arial"/>
                <a:cs typeface="Arial"/>
              </a:rPr>
              <a:t> </a:t>
            </a:r>
            <a:r>
              <a:rPr lang="en-IN" sz="1200" spc="-30" dirty="0" smtClean="0">
                <a:solidFill>
                  <a:srgbClr val="434343"/>
                </a:solidFill>
                <a:latin typeface="Arial"/>
                <a:cs typeface="Arial"/>
              </a:rPr>
              <a:t>a</a:t>
            </a:r>
            <a:r>
              <a:rPr lang="en-IN" sz="1200" spc="-35" dirty="0" smtClean="0">
                <a:solidFill>
                  <a:srgbClr val="434343"/>
                </a:solidFill>
                <a:latin typeface="Arial"/>
                <a:cs typeface="Arial"/>
              </a:rPr>
              <a:t> </a:t>
            </a:r>
            <a:r>
              <a:rPr lang="en-IN" sz="1200" spc="-10" dirty="0" smtClean="0">
                <a:solidFill>
                  <a:srgbClr val="F57B00"/>
                </a:solidFill>
                <a:latin typeface="Arial"/>
                <a:cs typeface="Arial"/>
              </a:rPr>
              <a:t>hierarchy</a:t>
            </a:r>
            <a:r>
              <a:rPr lang="en-IN" sz="1200" spc="-105" dirty="0" smtClean="0">
                <a:solidFill>
                  <a:srgbClr val="F57B00"/>
                </a:solidFill>
                <a:latin typeface="Arial"/>
                <a:cs typeface="Arial"/>
              </a:rPr>
              <a:t> </a:t>
            </a:r>
            <a:r>
              <a:rPr lang="en-IN" sz="1200" spc="45" dirty="0" smtClean="0">
                <a:solidFill>
                  <a:srgbClr val="F57B00"/>
                </a:solidFill>
                <a:latin typeface="Arial"/>
                <a:cs typeface="Arial"/>
              </a:rPr>
              <a:t>of</a:t>
            </a:r>
            <a:r>
              <a:rPr lang="en-IN" sz="1200" spc="-45" dirty="0" smtClean="0">
                <a:solidFill>
                  <a:srgbClr val="F57B00"/>
                </a:solidFill>
                <a:latin typeface="Arial"/>
                <a:cs typeface="Arial"/>
              </a:rPr>
              <a:t> </a:t>
            </a:r>
            <a:r>
              <a:rPr lang="en-IN" sz="1200" spc="-35" dirty="0" smtClean="0">
                <a:solidFill>
                  <a:srgbClr val="F57B00"/>
                </a:solidFill>
                <a:latin typeface="Arial"/>
                <a:cs typeface="Arial"/>
              </a:rPr>
              <a:t>layers,</a:t>
            </a:r>
            <a:r>
              <a:rPr lang="en-IN" sz="1200" spc="-50" dirty="0" smtClean="0">
                <a:solidFill>
                  <a:srgbClr val="F57B00"/>
                </a:solidFill>
                <a:latin typeface="Arial"/>
                <a:cs typeface="Arial"/>
              </a:rPr>
              <a:t> </a:t>
            </a:r>
            <a:r>
              <a:rPr lang="en-IN" sz="1200" spc="-10" dirty="0" smtClean="0">
                <a:solidFill>
                  <a:srgbClr val="434343"/>
                </a:solidFill>
                <a:latin typeface="Arial"/>
                <a:cs typeface="Arial"/>
              </a:rPr>
              <a:t>whereby</a:t>
            </a:r>
            <a:r>
              <a:rPr lang="en-IN" sz="1200" spc="-135" dirty="0" smtClean="0">
                <a:solidFill>
                  <a:srgbClr val="434343"/>
                </a:solidFill>
                <a:latin typeface="Arial"/>
                <a:cs typeface="Arial"/>
              </a:rPr>
              <a:t> </a:t>
            </a:r>
            <a:r>
              <a:rPr lang="en-IN" sz="1200" spc="-15" dirty="0" smtClean="0">
                <a:solidFill>
                  <a:srgbClr val="434343"/>
                </a:solidFill>
                <a:latin typeface="Arial"/>
                <a:cs typeface="Arial"/>
              </a:rPr>
              <a:t>each</a:t>
            </a:r>
            <a:r>
              <a:rPr lang="en-IN" sz="1200" spc="-75" dirty="0" smtClean="0">
                <a:solidFill>
                  <a:srgbClr val="434343"/>
                </a:solidFill>
                <a:latin typeface="Arial"/>
                <a:cs typeface="Arial"/>
              </a:rPr>
              <a:t> </a:t>
            </a:r>
            <a:r>
              <a:rPr lang="en-IN" sz="1200" spc="-25" dirty="0" smtClean="0">
                <a:solidFill>
                  <a:srgbClr val="434343"/>
                </a:solidFill>
                <a:latin typeface="Arial"/>
                <a:cs typeface="Arial"/>
              </a:rPr>
              <a:t>layer  </a:t>
            </a:r>
            <a:r>
              <a:rPr lang="en-IN" sz="1200" spc="25" dirty="0" smtClean="0">
                <a:solidFill>
                  <a:srgbClr val="F57B00"/>
                </a:solidFill>
                <a:latin typeface="Arial"/>
                <a:cs typeface="Arial"/>
              </a:rPr>
              <a:t>transforms </a:t>
            </a:r>
            <a:r>
              <a:rPr lang="en-IN" sz="1200" spc="10" dirty="0" smtClean="0">
                <a:solidFill>
                  <a:srgbClr val="F57B00"/>
                </a:solidFill>
                <a:latin typeface="Arial"/>
                <a:cs typeface="Arial"/>
              </a:rPr>
              <a:t>the </a:t>
            </a:r>
            <a:r>
              <a:rPr lang="en-IN" sz="1200" spc="20" dirty="0" smtClean="0">
                <a:solidFill>
                  <a:srgbClr val="F57B00"/>
                </a:solidFill>
                <a:latin typeface="Arial"/>
                <a:cs typeface="Arial"/>
              </a:rPr>
              <a:t>input </a:t>
            </a:r>
            <a:r>
              <a:rPr lang="en-IN" sz="1200" spc="10" dirty="0" smtClean="0">
                <a:solidFill>
                  <a:srgbClr val="F57B00"/>
                </a:solidFill>
                <a:latin typeface="Arial"/>
                <a:cs typeface="Arial"/>
              </a:rPr>
              <a:t>data </a:t>
            </a:r>
            <a:r>
              <a:rPr lang="en-IN" sz="1200" spc="25" dirty="0" smtClean="0">
                <a:solidFill>
                  <a:srgbClr val="434343"/>
                </a:solidFill>
                <a:latin typeface="Arial"/>
                <a:cs typeface="Arial"/>
              </a:rPr>
              <a:t>into </a:t>
            </a:r>
            <a:r>
              <a:rPr lang="en-IN" sz="1200" spc="10" dirty="0" smtClean="0">
                <a:solidFill>
                  <a:srgbClr val="434343"/>
                </a:solidFill>
                <a:latin typeface="Arial"/>
                <a:cs typeface="Arial"/>
              </a:rPr>
              <a:t>more </a:t>
            </a:r>
            <a:r>
              <a:rPr lang="en-IN" sz="1200" spc="20" dirty="0" smtClean="0">
                <a:solidFill>
                  <a:srgbClr val="434343"/>
                </a:solidFill>
                <a:latin typeface="Arial"/>
                <a:cs typeface="Arial"/>
              </a:rPr>
              <a:t>abstract </a:t>
            </a:r>
            <a:r>
              <a:rPr lang="en-IN" sz="1200" dirty="0" smtClean="0">
                <a:solidFill>
                  <a:srgbClr val="434343"/>
                </a:solidFill>
                <a:latin typeface="Arial"/>
                <a:cs typeface="Arial"/>
              </a:rPr>
              <a:t>representations </a:t>
            </a:r>
            <a:r>
              <a:rPr lang="en-IN" sz="1200" spc="-45" dirty="0" smtClean="0">
                <a:solidFill>
                  <a:srgbClr val="434343"/>
                </a:solidFill>
                <a:latin typeface="Arial"/>
                <a:cs typeface="Arial"/>
              </a:rPr>
              <a:t>(e.g. </a:t>
            </a:r>
            <a:r>
              <a:rPr lang="en-IN" sz="1200" spc="-30" dirty="0" smtClean="0">
                <a:solidFill>
                  <a:srgbClr val="434343"/>
                </a:solidFill>
                <a:latin typeface="Arial"/>
                <a:cs typeface="Arial"/>
              </a:rPr>
              <a:t>edge </a:t>
            </a:r>
            <a:r>
              <a:rPr lang="en-IN" sz="1200" spc="-100" dirty="0" smtClean="0">
                <a:solidFill>
                  <a:srgbClr val="434343"/>
                </a:solidFill>
                <a:latin typeface="Arial"/>
                <a:cs typeface="Arial"/>
              </a:rPr>
              <a:t>-&gt;  </a:t>
            </a:r>
            <a:r>
              <a:rPr lang="en-IN" sz="1200" spc="-10" dirty="0" smtClean="0">
                <a:solidFill>
                  <a:srgbClr val="434343"/>
                </a:solidFill>
                <a:latin typeface="Arial"/>
                <a:cs typeface="Arial"/>
              </a:rPr>
              <a:t>nose</a:t>
            </a:r>
            <a:r>
              <a:rPr lang="en-IN" sz="1200" spc="-75" dirty="0" smtClean="0">
                <a:solidFill>
                  <a:srgbClr val="434343"/>
                </a:solidFill>
                <a:latin typeface="Arial"/>
                <a:cs typeface="Arial"/>
              </a:rPr>
              <a:t> </a:t>
            </a:r>
            <a:r>
              <a:rPr lang="en-IN" sz="1200" spc="-100" dirty="0" smtClean="0">
                <a:solidFill>
                  <a:srgbClr val="434343"/>
                </a:solidFill>
                <a:latin typeface="Arial"/>
                <a:cs typeface="Arial"/>
              </a:rPr>
              <a:t>-&gt;</a:t>
            </a:r>
            <a:r>
              <a:rPr lang="en-IN" sz="1200" spc="-55" dirty="0" smtClean="0">
                <a:solidFill>
                  <a:srgbClr val="434343"/>
                </a:solidFill>
                <a:latin typeface="Arial"/>
                <a:cs typeface="Arial"/>
              </a:rPr>
              <a:t> </a:t>
            </a:r>
            <a:r>
              <a:rPr lang="en-IN" sz="1200" spc="-15" dirty="0" smtClean="0">
                <a:solidFill>
                  <a:srgbClr val="434343"/>
                </a:solidFill>
                <a:latin typeface="Arial"/>
                <a:cs typeface="Arial"/>
              </a:rPr>
              <a:t>face).</a:t>
            </a:r>
            <a:r>
              <a:rPr lang="en-IN" sz="1200" spc="-105" dirty="0" smtClean="0">
                <a:solidFill>
                  <a:srgbClr val="434343"/>
                </a:solidFill>
                <a:latin typeface="Arial"/>
                <a:cs typeface="Arial"/>
              </a:rPr>
              <a:t> </a:t>
            </a:r>
            <a:r>
              <a:rPr lang="en-IN" sz="1200" spc="-35" dirty="0" smtClean="0">
                <a:solidFill>
                  <a:srgbClr val="434343"/>
                </a:solidFill>
                <a:latin typeface="Arial"/>
                <a:cs typeface="Arial"/>
              </a:rPr>
              <a:t>The</a:t>
            </a:r>
            <a:r>
              <a:rPr lang="en-IN" sz="1200" spc="-55" dirty="0" smtClean="0">
                <a:solidFill>
                  <a:srgbClr val="434343"/>
                </a:solidFill>
                <a:latin typeface="Arial"/>
                <a:cs typeface="Arial"/>
              </a:rPr>
              <a:t> </a:t>
            </a:r>
            <a:r>
              <a:rPr lang="en-IN" sz="1200" spc="35" dirty="0" smtClean="0">
                <a:solidFill>
                  <a:srgbClr val="434343"/>
                </a:solidFill>
                <a:latin typeface="Arial"/>
                <a:cs typeface="Arial"/>
              </a:rPr>
              <a:t>output</a:t>
            </a:r>
            <a:r>
              <a:rPr lang="en-IN" sz="1200" spc="-125" dirty="0" smtClean="0">
                <a:solidFill>
                  <a:srgbClr val="434343"/>
                </a:solidFill>
                <a:latin typeface="Arial"/>
                <a:cs typeface="Arial"/>
              </a:rPr>
              <a:t> </a:t>
            </a:r>
            <a:r>
              <a:rPr lang="en-IN" sz="1200" spc="-25" dirty="0" smtClean="0">
                <a:solidFill>
                  <a:srgbClr val="434343"/>
                </a:solidFill>
                <a:latin typeface="Arial"/>
                <a:cs typeface="Arial"/>
              </a:rPr>
              <a:t>layer</a:t>
            </a:r>
            <a:r>
              <a:rPr lang="en-IN" sz="1200" spc="-35" dirty="0" smtClean="0">
                <a:solidFill>
                  <a:srgbClr val="434343"/>
                </a:solidFill>
                <a:latin typeface="Arial"/>
                <a:cs typeface="Arial"/>
              </a:rPr>
              <a:t> </a:t>
            </a:r>
            <a:r>
              <a:rPr lang="en-IN" sz="1100" spc="5" dirty="0" smtClean="0">
                <a:solidFill>
                  <a:srgbClr val="434343"/>
                </a:solidFill>
                <a:latin typeface="Arial"/>
                <a:cs typeface="Arial"/>
              </a:rPr>
              <a:t>combines</a:t>
            </a:r>
            <a:r>
              <a:rPr lang="en-IN" sz="1100" spc="-110" dirty="0" smtClean="0">
                <a:solidFill>
                  <a:srgbClr val="434343"/>
                </a:solidFill>
                <a:latin typeface="Arial"/>
                <a:cs typeface="Arial"/>
              </a:rPr>
              <a:t> </a:t>
            </a:r>
            <a:r>
              <a:rPr lang="en-IN" sz="1100" spc="5" dirty="0" smtClean="0">
                <a:solidFill>
                  <a:srgbClr val="434343"/>
                </a:solidFill>
                <a:latin typeface="Arial"/>
                <a:cs typeface="Arial"/>
              </a:rPr>
              <a:t>those</a:t>
            </a:r>
            <a:r>
              <a:rPr lang="en-IN" sz="1100" spc="-55" dirty="0" smtClean="0">
                <a:solidFill>
                  <a:srgbClr val="434343"/>
                </a:solidFill>
                <a:latin typeface="Arial"/>
                <a:cs typeface="Arial"/>
              </a:rPr>
              <a:t> </a:t>
            </a:r>
            <a:r>
              <a:rPr lang="en-IN" sz="1100" spc="5" dirty="0" smtClean="0">
                <a:solidFill>
                  <a:srgbClr val="434343"/>
                </a:solidFill>
                <a:latin typeface="Arial"/>
                <a:cs typeface="Arial"/>
              </a:rPr>
              <a:t>features</a:t>
            </a:r>
            <a:r>
              <a:rPr lang="en-IN" sz="1100" spc="-80" dirty="0" smtClean="0">
                <a:solidFill>
                  <a:srgbClr val="434343"/>
                </a:solidFill>
                <a:latin typeface="Arial"/>
                <a:cs typeface="Arial"/>
              </a:rPr>
              <a:t> </a:t>
            </a:r>
            <a:r>
              <a:rPr lang="en-IN" sz="1100" spc="40" dirty="0" smtClean="0">
                <a:solidFill>
                  <a:srgbClr val="434343"/>
                </a:solidFill>
                <a:latin typeface="Arial"/>
                <a:cs typeface="Arial"/>
              </a:rPr>
              <a:t>to</a:t>
            </a:r>
            <a:r>
              <a:rPr lang="en-IN" sz="1100" spc="-45" dirty="0" smtClean="0">
                <a:solidFill>
                  <a:srgbClr val="434343"/>
                </a:solidFill>
                <a:latin typeface="Arial"/>
                <a:cs typeface="Arial"/>
              </a:rPr>
              <a:t> </a:t>
            </a:r>
            <a:r>
              <a:rPr lang="en-IN" sz="1100" spc="-5" dirty="0" smtClean="0">
                <a:solidFill>
                  <a:srgbClr val="434343"/>
                </a:solidFill>
                <a:latin typeface="Arial"/>
                <a:cs typeface="Arial"/>
              </a:rPr>
              <a:t>make</a:t>
            </a:r>
            <a:r>
              <a:rPr lang="en-IN" sz="1100" spc="-55" dirty="0" smtClean="0">
                <a:solidFill>
                  <a:srgbClr val="434343"/>
                </a:solidFill>
                <a:latin typeface="Arial"/>
                <a:cs typeface="Arial"/>
              </a:rPr>
              <a:t> </a:t>
            </a:r>
            <a:r>
              <a:rPr lang="en-IN" sz="1100" dirty="0" smtClean="0">
                <a:solidFill>
                  <a:srgbClr val="434343"/>
                </a:solidFill>
                <a:latin typeface="Arial"/>
                <a:cs typeface="Arial"/>
              </a:rPr>
              <a:t>predictions</a:t>
            </a:r>
            <a:r>
              <a:rPr lang="en-IN" sz="1200" dirty="0" smtClean="0">
                <a:solidFill>
                  <a:srgbClr val="434343"/>
                </a:solidFill>
                <a:latin typeface="Arial"/>
                <a:cs typeface="Arial"/>
              </a:rPr>
              <a:t>.</a:t>
            </a: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In the example of image recognition it means identifying light/dark areas before categorizing lines and then shapes to allow face recognition. </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16</a:t>
            </a:fld>
            <a:endParaRPr lang="en-IN"/>
          </a:p>
        </p:txBody>
      </p:sp>
    </p:spTree>
    <p:extLst>
      <p:ext uri="{BB962C8B-B14F-4D97-AF65-F5344CB8AC3E}">
        <p14:creationId xmlns:p14="http://schemas.microsoft.com/office/powerpoint/2010/main" val="2273359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The “Big Data Era” of technology will provide huge amounts of opportunities for new innovations in deep learning. </a:t>
            </a:r>
            <a:endParaRPr lang="en-IN" sz="1200" b="0"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ISRO Example</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17</a:t>
            </a:fld>
            <a:endParaRPr lang="en-IN"/>
          </a:p>
        </p:txBody>
      </p:sp>
    </p:spTree>
    <p:extLst>
      <p:ext uri="{BB962C8B-B14F-4D97-AF65-F5344CB8AC3E}">
        <p14:creationId xmlns:p14="http://schemas.microsoft.com/office/powerpoint/2010/main" val="1250305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1" spc="15" dirty="0" smtClean="0">
                <a:solidFill>
                  <a:srgbClr val="434343"/>
                </a:solidFill>
                <a:latin typeface="Arial"/>
                <a:cs typeface="Arial"/>
              </a:rPr>
              <a:t>GPU</a:t>
            </a:r>
            <a:r>
              <a:rPr lang="en-IN" sz="1200" spc="15" dirty="0" smtClean="0">
                <a:solidFill>
                  <a:srgbClr val="434343"/>
                </a:solidFill>
                <a:latin typeface="Arial"/>
                <a:cs typeface="Arial"/>
              </a:rPr>
              <a:t> has become a integral part now to execute any Deep Learning algorithm</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1" spc="15" dirty="0" smtClean="0">
                <a:solidFill>
                  <a:srgbClr val="434343"/>
                </a:solidFill>
                <a:latin typeface="Arial"/>
                <a:cs typeface="Arial"/>
              </a:rPr>
              <a:t>TPU</a:t>
            </a:r>
            <a:r>
              <a:rPr lang="en-IN" sz="1200" spc="15" dirty="0" smtClean="0">
                <a:solidFill>
                  <a:srgbClr val="434343"/>
                </a:solidFill>
                <a:latin typeface="Arial"/>
                <a:cs typeface="Arial"/>
              </a:rPr>
              <a:t> (ASIC) by Google specifically for neural network implementation</a:t>
            </a:r>
          </a:p>
          <a:p>
            <a:endParaRPr lang="en-IN" sz="1200" b="1" i="0" kern="1200" dirty="0" smtClean="0">
              <a:solidFill>
                <a:schemeClr val="tx1"/>
              </a:solidFill>
              <a:effectLst/>
              <a:latin typeface="+mn-lt"/>
              <a:ea typeface="+mn-ea"/>
              <a:cs typeface="+mn-cs"/>
            </a:endParaRPr>
          </a:p>
          <a:p>
            <a:pPr marL="285750" indent="-285750">
              <a:buFont typeface="Arial" panose="020B0604020202020204" pitchFamily="34" charset="0"/>
              <a:buChar char="•"/>
            </a:pPr>
            <a:r>
              <a:rPr lang="en-IN" sz="1200" spc="15" dirty="0" smtClean="0">
                <a:solidFill>
                  <a:srgbClr val="434343"/>
                </a:solidFill>
                <a:latin typeface="Arial"/>
                <a:cs typeface="Arial"/>
              </a:rPr>
              <a:t>This eliminates the need of domain expertise and hard core feature extraction</a:t>
            </a:r>
            <a:endParaRPr lang="en-IN" sz="1200" spc="15" dirty="0">
              <a:solidFill>
                <a:srgbClr val="434343"/>
              </a:solidFill>
              <a:latin typeface="Arial"/>
              <a:cs typeface="Arial"/>
            </a:endParaRPr>
          </a:p>
        </p:txBody>
      </p:sp>
      <p:sp>
        <p:nvSpPr>
          <p:cNvPr id="4" name="Slide Number Placeholder 3"/>
          <p:cNvSpPr>
            <a:spLocks noGrp="1"/>
          </p:cNvSpPr>
          <p:nvPr>
            <p:ph type="sldNum" sz="quarter" idx="10"/>
          </p:nvPr>
        </p:nvSpPr>
        <p:spPr/>
        <p:txBody>
          <a:bodyPr/>
          <a:lstStyle/>
          <a:p>
            <a:fld id="{5CB50CDB-8CCE-4661-ADDF-8D4EB623309F}" type="slidenum">
              <a:rPr lang="en-IN" smtClean="0"/>
              <a:t>18</a:t>
            </a:fld>
            <a:endParaRPr lang="en-IN"/>
          </a:p>
        </p:txBody>
      </p:sp>
    </p:spTree>
    <p:extLst>
      <p:ext uri="{BB962C8B-B14F-4D97-AF65-F5344CB8AC3E}">
        <p14:creationId xmlns:p14="http://schemas.microsoft.com/office/powerpoint/2010/main" val="4055972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9710">
              <a:lnSpc>
                <a:spcPct val="100000"/>
              </a:lnSpc>
              <a:spcBef>
                <a:spcPts val="105"/>
              </a:spcBef>
            </a:pPr>
            <a:r>
              <a:rPr lang="en-IN" sz="1200" spc="-15" dirty="0" smtClean="0">
                <a:solidFill>
                  <a:srgbClr val="434343"/>
                </a:solidFill>
                <a:latin typeface="Arial"/>
                <a:cs typeface="Arial"/>
              </a:rPr>
              <a:t>Harder</a:t>
            </a:r>
            <a:r>
              <a:rPr lang="en-IN" sz="1200" spc="-60" dirty="0" smtClean="0">
                <a:solidFill>
                  <a:srgbClr val="434343"/>
                </a:solidFill>
                <a:latin typeface="Arial"/>
                <a:cs typeface="Arial"/>
              </a:rPr>
              <a:t> </a:t>
            </a:r>
            <a:r>
              <a:rPr lang="en-IN" sz="1200" spc="5" dirty="0" smtClean="0">
                <a:solidFill>
                  <a:srgbClr val="434343"/>
                </a:solidFill>
                <a:latin typeface="Arial"/>
                <a:cs typeface="Arial"/>
              </a:rPr>
              <a:t>problems</a:t>
            </a:r>
            <a:r>
              <a:rPr lang="en-IN" sz="1200" spc="-90" dirty="0" smtClean="0">
                <a:solidFill>
                  <a:srgbClr val="434343"/>
                </a:solidFill>
                <a:latin typeface="Arial"/>
                <a:cs typeface="Arial"/>
              </a:rPr>
              <a:t> </a:t>
            </a:r>
            <a:r>
              <a:rPr lang="en-IN" sz="1200" spc="10" dirty="0" smtClean="0">
                <a:solidFill>
                  <a:srgbClr val="434343"/>
                </a:solidFill>
                <a:latin typeface="Arial"/>
                <a:cs typeface="Arial"/>
              </a:rPr>
              <a:t>such</a:t>
            </a:r>
            <a:r>
              <a:rPr lang="en-IN" sz="1200" spc="-95" dirty="0" smtClean="0">
                <a:solidFill>
                  <a:srgbClr val="434343"/>
                </a:solidFill>
                <a:latin typeface="Arial"/>
                <a:cs typeface="Arial"/>
              </a:rPr>
              <a:t> </a:t>
            </a:r>
            <a:r>
              <a:rPr lang="en-IN" sz="1200" spc="-5" dirty="0" smtClean="0">
                <a:solidFill>
                  <a:srgbClr val="434343"/>
                </a:solidFill>
                <a:latin typeface="Arial"/>
                <a:cs typeface="Arial"/>
              </a:rPr>
              <a:t>as</a:t>
            </a:r>
            <a:r>
              <a:rPr lang="en-IN" sz="1200" spc="-50" dirty="0" smtClean="0">
                <a:solidFill>
                  <a:srgbClr val="434343"/>
                </a:solidFill>
                <a:latin typeface="Arial"/>
                <a:cs typeface="Arial"/>
              </a:rPr>
              <a:t> </a:t>
            </a:r>
            <a:r>
              <a:rPr lang="en-IN" sz="1200" spc="-15" dirty="0" smtClean="0">
                <a:solidFill>
                  <a:srgbClr val="F57B00"/>
                </a:solidFill>
                <a:latin typeface="Arial"/>
                <a:cs typeface="Arial"/>
              </a:rPr>
              <a:t>video</a:t>
            </a:r>
            <a:r>
              <a:rPr lang="en-IN" sz="1200" spc="-70" dirty="0" smtClean="0">
                <a:solidFill>
                  <a:srgbClr val="F57B00"/>
                </a:solidFill>
                <a:latin typeface="Arial"/>
                <a:cs typeface="Arial"/>
              </a:rPr>
              <a:t> </a:t>
            </a:r>
            <a:r>
              <a:rPr lang="en-IN" sz="1200" dirty="0" smtClean="0">
                <a:solidFill>
                  <a:srgbClr val="F57B00"/>
                </a:solidFill>
                <a:latin typeface="Arial"/>
                <a:cs typeface="Arial"/>
              </a:rPr>
              <a:t>understanding</a:t>
            </a:r>
            <a:r>
              <a:rPr lang="en-IN" sz="1200" spc="-85" dirty="0" smtClean="0">
                <a:solidFill>
                  <a:srgbClr val="F57B00"/>
                </a:solidFill>
                <a:latin typeface="Arial"/>
                <a:cs typeface="Arial"/>
              </a:rPr>
              <a:t> </a:t>
            </a:r>
            <a:r>
              <a:rPr lang="en-IN" sz="1200" spc="-10" dirty="0" smtClean="0">
                <a:solidFill>
                  <a:srgbClr val="434343"/>
                </a:solidFill>
                <a:latin typeface="Arial"/>
                <a:cs typeface="Arial"/>
              </a:rPr>
              <a:t>and</a:t>
            </a:r>
            <a:r>
              <a:rPr lang="en-IN" sz="1200" spc="-70" dirty="0" smtClean="0">
                <a:solidFill>
                  <a:srgbClr val="434343"/>
                </a:solidFill>
                <a:latin typeface="Arial"/>
                <a:cs typeface="Arial"/>
              </a:rPr>
              <a:t> </a:t>
            </a:r>
            <a:r>
              <a:rPr lang="en-IN" sz="1200" spc="5" dirty="0" smtClean="0">
                <a:solidFill>
                  <a:srgbClr val="F57B00"/>
                </a:solidFill>
                <a:latin typeface="Arial"/>
                <a:cs typeface="Arial"/>
              </a:rPr>
              <a:t>natural</a:t>
            </a:r>
            <a:r>
              <a:rPr lang="en-IN" sz="1200" spc="-40" dirty="0" smtClean="0">
                <a:solidFill>
                  <a:srgbClr val="F57B00"/>
                </a:solidFill>
                <a:latin typeface="Arial"/>
                <a:cs typeface="Arial"/>
              </a:rPr>
              <a:t> </a:t>
            </a:r>
            <a:r>
              <a:rPr lang="en-IN" sz="1200" spc="-20" dirty="0" smtClean="0">
                <a:solidFill>
                  <a:srgbClr val="F57B00"/>
                </a:solidFill>
                <a:latin typeface="Arial"/>
                <a:cs typeface="Arial"/>
              </a:rPr>
              <a:t>language</a:t>
            </a:r>
            <a:r>
              <a:rPr lang="en-IN" sz="1200" spc="0" baseline="0" dirty="0" smtClean="0">
                <a:solidFill>
                  <a:schemeClr val="tx1"/>
                </a:solidFill>
                <a:latin typeface="Arial"/>
                <a:cs typeface="Arial"/>
              </a:rPr>
              <a:t> </a:t>
            </a:r>
            <a:r>
              <a:rPr lang="en-IN" sz="1200" dirty="0" smtClean="0">
                <a:solidFill>
                  <a:srgbClr val="F57B00"/>
                </a:solidFill>
                <a:latin typeface="Arial"/>
                <a:cs typeface="Arial"/>
              </a:rPr>
              <a:t>processing</a:t>
            </a:r>
            <a:r>
              <a:rPr lang="en-IN" sz="1200" spc="-95" dirty="0" smtClean="0">
                <a:solidFill>
                  <a:srgbClr val="F57B00"/>
                </a:solidFill>
                <a:latin typeface="Arial"/>
                <a:cs typeface="Arial"/>
              </a:rPr>
              <a:t> </a:t>
            </a:r>
            <a:r>
              <a:rPr lang="en-IN" sz="1200" spc="20" dirty="0" smtClean="0">
                <a:solidFill>
                  <a:srgbClr val="434343"/>
                </a:solidFill>
                <a:latin typeface="Arial"/>
                <a:cs typeface="Arial"/>
              </a:rPr>
              <a:t>will</a:t>
            </a:r>
            <a:r>
              <a:rPr lang="en-IN" sz="1200" spc="-70" dirty="0" smtClean="0">
                <a:solidFill>
                  <a:srgbClr val="434343"/>
                </a:solidFill>
                <a:latin typeface="Arial"/>
                <a:cs typeface="Arial"/>
              </a:rPr>
              <a:t> </a:t>
            </a:r>
            <a:r>
              <a:rPr lang="en-IN" sz="1200" spc="-35" dirty="0" smtClean="0">
                <a:solidFill>
                  <a:srgbClr val="434343"/>
                </a:solidFill>
                <a:latin typeface="Arial"/>
                <a:cs typeface="Arial"/>
              </a:rPr>
              <a:t>be</a:t>
            </a:r>
            <a:r>
              <a:rPr lang="en-IN" sz="1200" spc="-75" dirty="0" smtClean="0">
                <a:solidFill>
                  <a:srgbClr val="434343"/>
                </a:solidFill>
                <a:latin typeface="Arial"/>
                <a:cs typeface="Arial"/>
              </a:rPr>
              <a:t> </a:t>
            </a:r>
            <a:r>
              <a:rPr lang="en-IN" sz="1200" spc="10" dirty="0" smtClean="0">
                <a:solidFill>
                  <a:srgbClr val="434343"/>
                </a:solidFill>
                <a:latin typeface="Arial"/>
                <a:cs typeface="Arial"/>
              </a:rPr>
              <a:t>successfully</a:t>
            </a:r>
            <a:r>
              <a:rPr lang="en-IN" sz="1200" spc="-110" dirty="0" smtClean="0">
                <a:solidFill>
                  <a:srgbClr val="434343"/>
                </a:solidFill>
                <a:latin typeface="Arial"/>
                <a:cs typeface="Arial"/>
              </a:rPr>
              <a:t> </a:t>
            </a:r>
            <a:r>
              <a:rPr lang="en-IN" sz="1200" spc="5" dirty="0" smtClean="0">
                <a:solidFill>
                  <a:srgbClr val="434343"/>
                </a:solidFill>
                <a:latin typeface="Arial"/>
                <a:cs typeface="Arial"/>
              </a:rPr>
              <a:t>tackled</a:t>
            </a:r>
            <a:r>
              <a:rPr lang="en-IN" sz="1200" spc="-95" dirty="0" smtClean="0">
                <a:solidFill>
                  <a:srgbClr val="434343"/>
                </a:solidFill>
                <a:latin typeface="Arial"/>
                <a:cs typeface="Arial"/>
              </a:rPr>
              <a:t> </a:t>
            </a:r>
            <a:r>
              <a:rPr lang="en-IN" sz="1200" spc="-10" dirty="0" smtClean="0">
                <a:solidFill>
                  <a:srgbClr val="434343"/>
                </a:solidFill>
                <a:latin typeface="Arial"/>
                <a:cs typeface="Arial"/>
              </a:rPr>
              <a:t>by</a:t>
            </a:r>
            <a:r>
              <a:rPr lang="en-IN" sz="1200" spc="-60" dirty="0" smtClean="0">
                <a:solidFill>
                  <a:srgbClr val="434343"/>
                </a:solidFill>
                <a:latin typeface="Arial"/>
                <a:cs typeface="Arial"/>
              </a:rPr>
              <a:t> </a:t>
            </a:r>
            <a:r>
              <a:rPr lang="en-IN" sz="1200" spc="-30" dirty="0" smtClean="0">
                <a:solidFill>
                  <a:srgbClr val="434343"/>
                </a:solidFill>
                <a:latin typeface="Arial"/>
                <a:cs typeface="Arial"/>
              </a:rPr>
              <a:t>deep</a:t>
            </a:r>
            <a:r>
              <a:rPr lang="en-IN" sz="1200" spc="-95" dirty="0" smtClean="0">
                <a:solidFill>
                  <a:srgbClr val="434343"/>
                </a:solidFill>
                <a:latin typeface="Arial"/>
                <a:cs typeface="Arial"/>
              </a:rPr>
              <a:t> </a:t>
            </a:r>
            <a:r>
              <a:rPr lang="en-IN" sz="1200" spc="-10" dirty="0" smtClean="0">
                <a:solidFill>
                  <a:srgbClr val="434343"/>
                </a:solidFill>
                <a:latin typeface="Arial"/>
                <a:cs typeface="Arial"/>
              </a:rPr>
              <a:t>learning</a:t>
            </a:r>
            <a:r>
              <a:rPr lang="en-IN" sz="1200" spc="-95" dirty="0" smtClean="0">
                <a:solidFill>
                  <a:srgbClr val="434343"/>
                </a:solidFill>
                <a:latin typeface="Arial"/>
                <a:cs typeface="Arial"/>
              </a:rPr>
              <a:t> </a:t>
            </a:r>
            <a:r>
              <a:rPr lang="en-IN" sz="1200" spc="15" dirty="0" smtClean="0">
                <a:solidFill>
                  <a:srgbClr val="434343"/>
                </a:solidFill>
                <a:latin typeface="Arial"/>
                <a:cs typeface="Arial"/>
              </a:rPr>
              <a:t>algorithms</a:t>
            </a:r>
            <a:endParaRPr lang="en-IN" sz="1200" dirty="0" smtClean="0">
              <a:latin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spc="15" dirty="0">
              <a:solidFill>
                <a:srgbClr val="434343"/>
              </a:solidFill>
              <a:latin typeface="Arial"/>
              <a:cs typeface="Arial"/>
            </a:endParaRPr>
          </a:p>
        </p:txBody>
      </p:sp>
      <p:sp>
        <p:nvSpPr>
          <p:cNvPr id="4" name="Slide Number Placeholder 3"/>
          <p:cNvSpPr>
            <a:spLocks noGrp="1"/>
          </p:cNvSpPr>
          <p:nvPr>
            <p:ph type="sldNum" sz="quarter" idx="10"/>
          </p:nvPr>
        </p:nvSpPr>
        <p:spPr/>
        <p:txBody>
          <a:bodyPr/>
          <a:lstStyle/>
          <a:p>
            <a:fld id="{5CB50CDB-8CCE-4661-ADDF-8D4EB623309F}" type="slidenum">
              <a:rPr lang="en-IN" smtClean="0"/>
              <a:t>19</a:t>
            </a:fld>
            <a:endParaRPr lang="en-IN"/>
          </a:p>
        </p:txBody>
      </p:sp>
    </p:spTree>
    <p:extLst>
      <p:ext uri="{BB962C8B-B14F-4D97-AF65-F5344CB8AC3E}">
        <p14:creationId xmlns:p14="http://schemas.microsoft.com/office/powerpoint/2010/main" val="302508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spc="15" dirty="0" smtClean="0">
                <a:solidFill>
                  <a:srgbClr val="434343"/>
                </a:solidFill>
                <a:latin typeface="Arial"/>
                <a:cs typeface="Arial"/>
              </a:rPr>
              <a:t>ML:</a:t>
            </a:r>
            <a:r>
              <a:rPr lang="en-IN" sz="1200" spc="15" baseline="0" dirty="0" smtClean="0">
                <a:solidFill>
                  <a:srgbClr val="434343"/>
                </a:solidFill>
                <a:latin typeface="Arial"/>
                <a:cs typeface="Arial"/>
              </a:rPr>
              <a:t> t</a:t>
            </a:r>
            <a:r>
              <a:rPr lang="en-IN" sz="1200" b="0" i="0" kern="1200" dirty="0" smtClean="0">
                <a:solidFill>
                  <a:schemeClr val="tx1"/>
                </a:solidFill>
                <a:effectLst/>
                <a:latin typeface="+mn-lt"/>
                <a:ea typeface="+mn-ea"/>
                <a:cs typeface="+mn-cs"/>
              </a:rPr>
              <a:t>est time increases on increasing the size of data</a:t>
            </a:r>
            <a:endParaRPr lang="en-IN" sz="1200" spc="15" dirty="0">
              <a:solidFill>
                <a:srgbClr val="434343"/>
              </a:solidFill>
              <a:latin typeface="Arial"/>
              <a:cs typeface="Arial"/>
            </a:endParaRPr>
          </a:p>
        </p:txBody>
      </p:sp>
      <p:sp>
        <p:nvSpPr>
          <p:cNvPr id="4" name="Slide Number Placeholder 3"/>
          <p:cNvSpPr>
            <a:spLocks noGrp="1"/>
          </p:cNvSpPr>
          <p:nvPr>
            <p:ph type="sldNum" sz="quarter" idx="10"/>
          </p:nvPr>
        </p:nvSpPr>
        <p:spPr/>
        <p:txBody>
          <a:bodyPr/>
          <a:lstStyle/>
          <a:p>
            <a:fld id="{5CB50CDB-8CCE-4661-ADDF-8D4EB623309F}" type="slidenum">
              <a:rPr lang="en-IN" smtClean="0"/>
              <a:t>21</a:t>
            </a:fld>
            <a:endParaRPr lang="en-IN"/>
          </a:p>
        </p:txBody>
      </p:sp>
    </p:spTree>
    <p:extLst>
      <p:ext uri="{BB962C8B-B14F-4D97-AF65-F5344CB8AC3E}">
        <p14:creationId xmlns:p14="http://schemas.microsoft.com/office/powerpoint/2010/main" val="383991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Img</a:t>
            </a:r>
            <a:r>
              <a:rPr lang="en-IN" dirty="0" smtClean="0"/>
              <a:t> search system….automatic tagging…</a:t>
            </a:r>
            <a:r>
              <a:rPr lang="en-IN" dirty="0" err="1" smtClean="0"/>
              <a:t>fb</a:t>
            </a:r>
            <a:endParaRPr lang="en-IN" dirty="0" smtClean="0"/>
          </a:p>
          <a:p>
            <a:r>
              <a:rPr lang="en-IN" dirty="0" smtClean="0"/>
              <a:t>Allows us to search</a:t>
            </a:r>
            <a:r>
              <a:rPr lang="en-IN" baseline="0" dirty="0" smtClean="0"/>
              <a:t> </a:t>
            </a:r>
            <a:r>
              <a:rPr lang="en-IN" baseline="0" dirty="0" err="1" smtClean="0"/>
              <a:t>img</a:t>
            </a:r>
            <a:r>
              <a:rPr lang="en-IN" baseline="0" dirty="0" smtClean="0"/>
              <a:t> via standard query</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22</a:t>
            </a:fld>
            <a:endParaRPr lang="en-IN"/>
          </a:p>
        </p:txBody>
      </p:sp>
    </p:spTree>
    <p:extLst>
      <p:ext uri="{BB962C8B-B14F-4D97-AF65-F5344CB8AC3E}">
        <p14:creationId xmlns:p14="http://schemas.microsoft.com/office/powerpoint/2010/main" val="3321070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Google photos…find objects</a:t>
            </a:r>
            <a:r>
              <a:rPr lang="en-IN" baseline="0" dirty="0" smtClean="0"/>
              <a:t> inside the image </a:t>
            </a:r>
            <a:r>
              <a:rPr lang="en-IN" dirty="0" smtClean="0"/>
              <a:t>Uses CNN..</a:t>
            </a:r>
          </a:p>
          <a:p>
            <a:r>
              <a:rPr lang="en-IN" dirty="0" smtClean="0"/>
              <a:t>I am not a robot…why always find roads?...they are using us !!</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23</a:t>
            </a:fld>
            <a:endParaRPr lang="en-IN"/>
          </a:p>
        </p:txBody>
      </p:sp>
    </p:spTree>
    <p:extLst>
      <p:ext uri="{BB962C8B-B14F-4D97-AF65-F5344CB8AC3E}">
        <p14:creationId xmlns:p14="http://schemas.microsoft.com/office/powerpoint/2010/main" val="1142140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LSTM</a:t>
            </a:r>
          </a:p>
          <a:p>
            <a:r>
              <a:rPr lang="en-IN" dirty="0" smtClean="0"/>
              <a:t>Movie reviews/ratings, new product interests</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25</a:t>
            </a:fld>
            <a:endParaRPr lang="en-IN"/>
          </a:p>
        </p:txBody>
      </p:sp>
    </p:spTree>
    <p:extLst>
      <p:ext uri="{BB962C8B-B14F-4D97-AF65-F5344CB8AC3E}">
        <p14:creationId xmlns:p14="http://schemas.microsoft.com/office/powerpoint/2010/main" val="2094860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Mri</a:t>
            </a:r>
            <a:r>
              <a:rPr lang="en-IN" dirty="0" smtClean="0"/>
              <a:t>, </a:t>
            </a:r>
            <a:r>
              <a:rPr lang="en-IN" dirty="0" err="1" smtClean="0"/>
              <a:t>ct</a:t>
            </a:r>
            <a:r>
              <a:rPr lang="en-IN" dirty="0" smtClean="0"/>
              <a:t> scan, </a:t>
            </a:r>
            <a:r>
              <a:rPr lang="en-IN" dirty="0" err="1" smtClean="0"/>
              <a:t>fmri</a:t>
            </a:r>
            <a:r>
              <a:rPr lang="en-IN" dirty="0" smtClean="0"/>
              <a:t>…my senior</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26</a:t>
            </a:fld>
            <a:endParaRPr lang="en-IN"/>
          </a:p>
        </p:txBody>
      </p:sp>
    </p:spTree>
    <p:extLst>
      <p:ext uri="{BB962C8B-B14F-4D97-AF65-F5344CB8AC3E}">
        <p14:creationId xmlns:p14="http://schemas.microsoft.com/office/powerpoint/2010/main" val="155588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Study about them</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3</a:t>
            </a:fld>
            <a:endParaRPr lang="en-IN"/>
          </a:p>
        </p:txBody>
      </p:sp>
    </p:spTree>
    <p:extLst>
      <p:ext uri="{BB962C8B-B14F-4D97-AF65-F5344CB8AC3E}">
        <p14:creationId xmlns:p14="http://schemas.microsoft.com/office/powerpoint/2010/main" val="771400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Buy,sell,,make</a:t>
            </a:r>
            <a:r>
              <a:rPr lang="en-IN" baseline="0" dirty="0" smtClean="0"/>
              <a:t> predictions based on market data stream, portfolio allocation, and risk profiles</a:t>
            </a:r>
          </a:p>
          <a:p>
            <a:r>
              <a:rPr lang="en-IN" baseline="0" dirty="0" smtClean="0"/>
              <a:t>Useful in both Short term </a:t>
            </a:r>
            <a:r>
              <a:rPr lang="en-IN" baseline="0" dirty="0" err="1" smtClean="0"/>
              <a:t>treding</a:t>
            </a:r>
            <a:r>
              <a:rPr lang="en-IN" baseline="0" dirty="0" smtClean="0"/>
              <a:t> and long term investing</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27</a:t>
            </a:fld>
            <a:endParaRPr lang="en-IN"/>
          </a:p>
        </p:txBody>
      </p:sp>
    </p:spTree>
    <p:extLst>
      <p:ext uri="{BB962C8B-B14F-4D97-AF65-F5344CB8AC3E}">
        <p14:creationId xmlns:p14="http://schemas.microsoft.com/office/powerpoint/2010/main" val="3880753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In </a:t>
            </a:r>
            <a:r>
              <a:rPr lang="en-IN" b="1" dirty="0" smtClean="0"/>
              <a:t>malls</a:t>
            </a:r>
            <a:r>
              <a:rPr lang="en-IN" dirty="0" smtClean="0"/>
              <a:t>, image processing, person identification,</a:t>
            </a:r>
            <a:r>
              <a:rPr lang="en-IN" baseline="0" dirty="0" smtClean="0"/>
              <a:t> </a:t>
            </a:r>
            <a:r>
              <a:rPr lang="en-IN" b="1" baseline="0" dirty="0" smtClean="0"/>
              <a:t>activity recognition….go towards which direction, which shop</a:t>
            </a:r>
          </a:p>
          <a:p>
            <a:r>
              <a:rPr lang="en-IN" dirty="0" smtClean="0"/>
              <a:t>past </a:t>
            </a:r>
            <a:r>
              <a:rPr lang="en-IN" dirty="0" err="1" smtClean="0"/>
              <a:t>purches</a:t>
            </a:r>
            <a:r>
              <a:rPr lang="en-IN" dirty="0" smtClean="0"/>
              <a:t> history, recommendation system </a:t>
            </a:r>
          </a:p>
          <a:p>
            <a:r>
              <a:rPr lang="en-IN" dirty="0" smtClean="0"/>
              <a:t>Find best selling </a:t>
            </a:r>
            <a:r>
              <a:rPr lang="en-IN" dirty="0" err="1" smtClean="0"/>
              <a:t>stretegy</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28</a:t>
            </a:fld>
            <a:endParaRPr lang="en-IN"/>
          </a:p>
        </p:txBody>
      </p:sp>
    </p:spTree>
    <p:extLst>
      <p:ext uri="{BB962C8B-B14F-4D97-AF65-F5344CB8AC3E}">
        <p14:creationId xmlns:p14="http://schemas.microsoft.com/office/powerpoint/2010/main" val="270387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smtClean="0">
                <a:solidFill>
                  <a:schemeClr val="tx1"/>
                </a:solidFill>
                <a:effectLst/>
                <a:latin typeface="+mn-lt"/>
                <a:ea typeface="+mn-ea"/>
                <a:cs typeface="+mn-cs"/>
                <a:hlinkClick r:id="rId3" tooltip="Meet the first class of Launchpad Accelerator India "/>
              </a:rPr>
              <a:t>the first class of Launchpad Accelerator India</a:t>
            </a:r>
            <a:endParaRPr lang="en-IN" sz="1200" b="1" i="0" kern="1200" dirty="0" smtClean="0">
              <a:solidFill>
                <a:schemeClr val="tx1"/>
              </a:solidFill>
              <a:effectLst/>
              <a:latin typeface="+mn-lt"/>
              <a:ea typeface="+mn-ea"/>
              <a:cs typeface="+mn-cs"/>
            </a:endParaRPr>
          </a:p>
          <a:p>
            <a:r>
              <a:rPr lang="en-IN" sz="1200" b="0" i="0" kern="1200" dirty="0" smtClean="0">
                <a:solidFill>
                  <a:schemeClr val="tx1"/>
                </a:solidFill>
                <a:effectLst/>
                <a:latin typeface="+mn-lt"/>
                <a:ea typeface="+mn-ea"/>
                <a:cs typeface="+mn-cs"/>
              </a:rPr>
              <a:t>Google took 10 Indian </a:t>
            </a:r>
            <a:r>
              <a:rPr lang="en-IN" sz="1200" b="0" i="0" kern="1200" dirty="0" err="1" smtClean="0">
                <a:solidFill>
                  <a:schemeClr val="tx1"/>
                </a:solidFill>
                <a:effectLst/>
                <a:latin typeface="+mn-lt"/>
                <a:ea typeface="+mn-ea"/>
                <a:cs typeface="+mn-cs"/>
              </a:rPr>
              <a:t>startups</a:t>
            </a:r>
            <a:r>
              <a:rPr lang="en-IN" sz="1200" b="0" i="0" kern="1200" dirty="0" smtClean="0">
                <a:solidFill>
                  <a:schemeClr val="tx1"/>
                </a:solidFill>
                <a:effectLst/>
                <a:latin typeface="+mn-lt"/>
                <a:ea typeface="+mn-ea"/>
                <a:cs typeface="+mn-cs"/>
              </a:rPr>
              <a:t> under its wings to mentor them in the use of artificial intelligence and machine learning through its India-focused program Launchpad Accelerator,  event was on august 31st</a:t>
            </a:r>
          </a:p>
          <a:p>
            <a:r>
              <a:rPr lang="en-IN" sz="1200" b="0" i="0" kern="1200" dirty="0" smtClean="0">
                <a:solidFill>
                  <a:schemeClr val="tx1"/>
                </a:solidFill>
                <a:effectLst/>
                <a:latin typeface="+mn-lt"/>
                <a:ea typeface="+mn-ea"/>
                <a:cs typeface="+mn-cs"/>
              </a:rPr>
              <a:t>Key criteria for selection required India-only </a:t>
            </a:r>
            <a:r>
              <a:rPr lang="en-IN" sz="1200" b="0" i="0" kern="1200" dirty="0" err="1" smtClean="0">
                <a:solidFill>
                  <a:schemeClr val="tx1"/>
                </a:solidFill>
                <a:effectLst/>
                <a:latin typeface="+mn-lt"/>
                <a:ea typeface="+mn-ea"/>
                <a:cs typeface="+mn-cs"/>
              </a:rPr>
              <a:t>startups</a:t>
            </a:r>
            <a:r>
              <a:rPr lang="en-IN" sz="1200" b="0" i="0" kern="1200" dirty="0" smtClean="0">
                <a:solidFill>
                  <a:schemeClr val="tx1"/>
                </a:solidFill>
                <a:effectLst/>
                <a:latin typeface="+mn-lt"/>
                <a:ea typeface="+mn-ea"/>
                <a:cs typeface="+mn-cs"/>
              </a:rPr>
              <a:t> to be solving for India’s needs, with the use of advanced technologies such as AI/ML.</a:t>
            </a:r>
          </a:p>
          <a:p>
            <a:r>
              <a:rPr lang="en-IN" sz="1200" b="0" i="0" kern="1200" dirty="0" smtClean="0">
                <a:solidFill>
                  <a:schemeClr val="tx1"/>
                </a:solidFill>
                <a:effectLst/>
                <a:latin typeface="+mn-lt"/>
                <a:ea typeface="+mn-ea"/>
                <a:cs typeface="+mn-cs"/>
              </a:rPr>
              <a:t>healthcare, agriculture, and </a:t>
            </a:r>
            <a:r>
              <a:rPr lang="en-IN" sz="1200" b="0" i="0" kern="1200" dirty="0" err="1" smtClean="0">
                <a:solidFill>
                  <a:schemeClr val="tx1"/>
                </a:solidFill>
                <a:effectLst/>
                <a:latin typeface="+mn-lt"/>
                <a:ea typeface="+mn-ea"/>
                <a:cs typeface="+mn-cs"/>
              </a:rPr>
              <a:t>fintech</a:t>
            </a:r>
            <a:r>
              <a:rPr lang="en-IN" sz="1200" b="0" i="0" kern="1200" dirty="0" smtClean="0">
                <a:solidFill>
                  <a:schemeClr val="tx1"/>
                </a:solidFill>
                <a:effectLst/>
                <a:latin typeface="+mn-lt"/>
                <a:ea typeface="+mn-ea"/>
                <a:cs typeface="+mn-cs"/>
              </a:rPr>
              <a:t>. </a:t>
            </a:r>
          </a:p>
          <a:p>
            <a:r>
              <a:rPr lang="en-IN" sz="1200" b="1" i="0" u="none" strike="noStrike" kern="1200" dirty="0" smtClean="0">
                <a:solidFill>
                  <a:schemeClr val="tx1"/>
                </a:solidFill>
                <a:effectLst/>
                <a:latin typeface="+mn-lt"/>
                <a:ea typeface="+mn-ea"/>
                <a:cs typeface="+mn-cs"/>
                <a:hlinkClick r:id="rId4"/>
              </a:rPr>
              <a:t>Uncanny Vision</a:t>
            </a:r>
            <a:r>
              <a:rPr lang="en-IN" sz="1200" b="1" i="0" u="none" strike="noStrike" kern="1200" dirty="0" smtClean="0">
                <a:solidFill>
                  <a:schemeClr val="tx1"/>
                </a:solidFill>
                <a:effectLst/>
                <a:latin typeface="+mn-lt"/>
                <a:ea typeface="+mn-ea"/>
                <a:cs typeface="+mn-cs"/>
              </a:rPr>
              <a:t>(</a:t>
            </a:r>
            <a:r>
              <a:rPr lang="en-IN" sz="1200" b="0" i="0" kern="1200" dirty="0" smtClean="0">
                <a:solidFill>
                  <a:schemeClr val="tx1"/>
                </a:solidFill>
                <a:effectLst/>
                <a:latin typeface="+mn-lt"/>
                <a:ea typeface="+mn-ea"/>
                <a:cs typeface="+mn-cs"/>
              </a:rPr>
              <a:t>Vehicle Analytics, People Analytics and Object Analytics</a:t>
            </a:r>
            <a:r>
              <a:rPr lang="en-IN" sz="1200" b="1" i="0" u="none" strike="noStrike" kern="1200" dirty="0" smtClean="0">
                <a:solidFill>
                  <a:schemeClr val="tx1"/>
                </a:solidFill>
                <a:effectLst/>
                <a:latin typeface="+mn-lt"/>
                <a:ea typeface="+mn-ea"/>
                <a:cs typeface="+mn-cs"/>
              </a:rPr>
              <a:t>), </a:t>
            </a:r>
            <a:r>
              <a:rPr lang="en-IN" sz="1200" b="1" i="0" u="none" strike="noStrike" kern="1200" dirty="0" err="1" smtClean="0">
                <a:solidFill>
                  <a:schemeClr val="tx1"/>
                </a:solidFill>
                <a:effectLst/>
                <a:latin typeface="+mn-lt"/>
                <a:ea typeface="+mn-ea"/>
                <a:cs typeface="+mn-cs"/>
                <a:hlinkClick r:id="rId5"/>
              </a:rPr>
              <a:t>MultiBhashi</a:t>
            </a:r>
            <a:r>
              <a:rPr lang="en-IN" sz="1200" b="1" i="0" u="none" strike="noStrike" kern="1200" dirty="0" smtClean="0">
                <a:solidFill>
                  <a:schemeClr val="tx1"/>
                </a:solidFill>
                <a:effectLst/>
                <a:latin typeface="+mn-lt"/>
                <a:ea typeface="+mn-ea"/>
                <a:cs typeface="+mn-cs"/>
              </a:rPr>
              <a:t>(NLP)</a:t>
            </a:r>
            <a:r>
              <a:rPr lang="en-IN" sz="1200" b="0" i="0" u="none" strike="noStrike" kern="1200" dirty="0" smtClean="0">
                <a:solidFill>
                  <a:schemeClr val="tx1"/>
                </a:solidFill>
                <a:effectLst/>
                <a:latin typeface="+mn-lt"/>
                <a:ea typeface="+mn-ea"/>
                <a:cs typeface="+mn-cs"/>
              </a:rPr>
              <a:t>,</a:t>
            </a:r>
            <a:r>
              <a:rPr lang="en-IN" sz="1200" b="0" i="0" u="none" strike="noStrike" kern="1200" baseline="0" dirty="0" smtClean="0">
                <a:solidFill>
                  <a:schemeClr val="tx1"/>
                </a:solidFill>
                <a:effectLst/>
                <a:latin typeface="+mn-lt"/>
                <a:ea typeface="+mn-ea"/>
                <a:cs typeface="+mn-cs"/>
              </a:rPr>
              <a:t> </a:t>
            </a:r>
            <a:r>
              <a:rPr lang="en-IN" sz="1200" b="1" i="0" u="none" strike="noStrike" kern="1200" dirty="0" err="1" smtClean="0">
                <a:solidFill>
                  <a:schemeClr val="tx1"/>
                </a:solidFill>
                <a:effectLst/>
                <a:latin typeface="+mn-lt"/>
                <a:ea typeface="+mn-ea"/>
                <a:cs typeface="+mn-cs"/>
                <a:hlinkClick r:id="rId6"/>
              </a:rPr>
              <a:t>OliveWear</a:t>
            </a:r>
            <a:r>
              <a:rPr lang="en-IN" sz="1200" b="0" i="0" u="none" strike="noStrike" kern="1200" dirty="0" smtClean="0">
                <a:solidFill>
                  <a:schemeClr val="tx1"/>
                </a:solidFill>
                <a:effectLst/>
                <a:latin typeface="+mn-lt"/>
                <a:ea typeface="+mn-ea"/>
                <a:cs typeface="+mn-cs"/>
              </a:rPr>
              <a:t>(health), </a:t>
            </a:r>
            <a:r>
              <a:rPr lang="en-IN" sz="1200" b="1" i="0" u="none" strike="noStrike" kern="1200" dirty="0" smtClean="0">
                <a:solidFill>
                  <a:schemeClr val="tx1"/>
                </a:solidFill>
                <a:effectLst/>
                <a:latin typeface="+mn-lt"/>
                <a:ea typeface="+mn-ea"/>
                <a:cs typeface="+mn-cs"/>
                <a:hlinkClick r:id="rId7"/>
              </a:rPr>
              <a:t>Vassar Labs</a:t>
            </a:r>
            <a:r>
              <a:rPr lang="en-IN" sz="1200" b="1" i="0" u="none" strike="noStrike" kern="1200" dirty="0" smtClean="0">
                <a:solidFill>
                  <a:schemeClr val="tx1"/>
                </a:solidFill>
                <a:effectLst/>
                <a:latin typeface="+mn-lt"/>
                <a:ea typeface="+mn-ea"/>
                <a:cs typeface="+mn-cs"/>
              </a:rPr>
              <a:t>(agriculture using satellite</a:t>
            </a:r>
            <a:r>
              <a:rPr lang="en-IN" sz="1200" b="1" i="0" u="none" strike="noStrike" kern="1200" baseline="0" dirty="0" smtClean="0">
                <a:solidFill>
                  <a:schemeClr val="tx1"/>
                </a:solidFill>
                <a:effectLst/>
                <a:latin typeface="+mn-lt"/>
                <a:ea typeface="+mn-ea"/>
                <a:cs typeface="+mn-cs"/>
              </a:rPr>
              <a:t> data</a:t>
            </a:r>
            <a:r>
              <a:rPr lang="en-IN" sz="1200" b="1" i="0" u="none" strike="noStrike" kern="1200" dirty="0" smtClean="0">
                <a:solidFill>
                  <a:schemeClr val="tx1"/>
                </a:solidFill>
                <a:effectLst/>
                <a:latin typeface="+mn-lt"/>
                <a:ea typeface="+mn-ea"/>
                <a:cs typeface="+mn-cs"/>
              </a:rPr>
              <a:t>)</a:t>
            </a:r>
          </a:p>
          <a:p>
            <a:r>
              <a:rPr lang="en-IN" sz="1200" b="1" i="0" u="none" strike="noStrike" kern="1200" dirty="0" err="1" smtClean="0">
                <a:solidFill>
                  <a:schemeClr val="tx1"/>
                </a:solidFill>
                <a:effectLst/>
                <a:latin typeface="+mn-lt"/>
                <a:ea typeface="+mn-ea"/>
                <a:cs typeface="+mn-cs"/>
                <a:hlinkClick r:id="rId8"/>
              </a:rPr>
              <a:t>Wysa</a:t>
            </a:r>
            <a:r>
              <a:rPr lang="en-IN" sz="1200" b="1" i="0" kern="120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AI-based chat therapy for mental health,</a:t>
            </a:r>
            <a:r>
              <a:rPr lang="en-IN" sz="1200" b="0" i="0" kern="1200" baseline="0" dirty="0" smtClean="0">
                <a:solidFill>
                  <a:schemeClr val="tx1"/>
                </a:solidFill>
                <a:effectLst/>
                <a:latin typeface="+mn-lt"/>
                <a:ea typeface="+mn-ea"/>
                <a:cs typeface="+mn-cs"/>
              </a:rPr>
              <a:t> </a:t>
            </a:r>
            <a:r>
              <a:rPr lang="en-IN" sz="1200" b="1" i="0" u="none" strike="noStrike" kern="1200" dirty="0" err="1" smtClean="0">
                <a:solidFill>
                  <a:schemeClr val="tx1"/>
                </a:solidFill>
                <a:effectLst/>
                <a:latin typeface="+mn-lt"/>
                <a:ea typeface="+mn-ea"/>
                <a:cs typeface="+mn-cs"/>
                <a:hlinkClick r:id="rId9"/>
              </a:rPr>
              <a:t>CareNx</a:t>
            </a:r>
            <a:r>
              <a:rPr lang="en-IN" sz="1200" b="0" i="0" u="none" strike="noStrike" kern="1200" dirty="0" smtClean="0">
                <a:solidFill>
                  <a:schemeClr val="tx1"/>
                </a:solidFill>
                <a:effectLst/>
                <a:latin typeface="+mn-lt"/>
                <a:ea typeface="+mn-ea"/>
                <a:cs typeface="+mn-cs"/>
              </a:rPr>
              <a:t>: Smartphone enabled </a:t>
            </a:r>
            <a:r>
              <a:rPr lang="en-IN" sz="1200" b="0" i="0" u="none" strike="noStrike" kern="1200" dirty="0" err="1" smtClean="0">
                <a:solidFill>
                  <a:schemeClr val="tx1"/>
                </a:solidFill>
                <a:effectLst/>
                <a:latin typeface="+mn-lt"/>
                <a:ea typeface="+mn-ea"/>
                <a:cs typeface="+mn-cs"/>
              </a:rPr>
              <a:t>fetal</a:t>
            </a:r>
            <a:r>
              <a:rPr lang="en-IN" sz="1200" b="0" i="0" u="none" strike="noStrike" kern="1200" dirty="0" smtClean="0">
                <a:solidFill>
                  <a:schemeClr val="tx1"/>
                </a:solidFill>
                <a:effectLst/>
                <a:latin typeface="+mn-lt"/>
                <a:ea typeface="+mn-ea"/>
                <a:cs typeface="+mn-cs"/>
              </a:rPr>
              <a:t> heart monitor for early detection of </a:t>
            </a:r>
            <a:r>
              <a:rPr lang="en-IN" sz="1200" b="0" i="0" u="none" strike="noStrike" kern="1200" dirty="0" err="1" smtClean="0">
                <a:solidFill>
                  <a:schemeClr val="tx1"/>
                </a:solidFill>
                <a:effectLst/>
                <a:latin typeface="+mn-lt"/>
                <a:ea typeface="+mn-ea"/>
                <a:cs typeface="+mn-cs"/>
              </a:rPr>
              <a:t>fetal</a:t>
            </a:r>
            <a:r>
              <a:rPr lang="en-IN" sz="1200" b="0" i="0" u="none" strike="noStrike" kern="1200" dirty="0" smtClean="0">
                <a:solidFill>
                  <a:schemeClr val="tx1"/>
                </a:solidFill>
                <a:effectLst/>
                <a:latin typeface="+mn-lt"/>
                <a:ea typeface="+mn-ea"/>
                <a:cs typeface="+mn-cs"/>
              </a:rPr>
              <a:t> asphyxia in babies</a:t>
            </a:r>
          </a:p>
          <a:p>
            <a:r>
              <a:rPr lang="en-IN" sz="1200" b="1" i="0" u="none" strike="noStrike" kern="1200" dirty="0" err="1" smtClean="0">
                <a:solidFill>
                  <a:schemeClr val="tx1"/>
                </a:solidFill>
                <a:effectLst/>
                <a:latin typeface="+mn-lt"/>
                <a:ea typeface="+mn-ea"/>
                <a:cs typeface="+mn-cs"/>
                <a:hlinkClick r:id="rId10"/>
              </a:rPr>
              <a:t>Signzy</a:t>
            </a:r>
            <a:r>
              <a:rPr lang="en-IN" sz="1200" b="0" i="0" kern="1200" dirty="0" smtClean="0">
                <a:solidFill>
                  <a:schemeClr val="tx1"/>
                </a:solidFill>
                <a:effectLst/>
                <a:latin typeface="+mn-lt"/>
                <a:ea typeface="+mn-ea"/>
                <a:cs typeface="+mn-cs"/>
              </a:rPr>
              <a:t>:</a:t>
            </a:r>
            <a:r>
              <a:rPr lang="en-IN" sz="1200" b="1" i="0" kern="1200" dirty="0" smtClean="0">
                <a:solidFill>
                  <a:schemeClr val="tx1"/>
                </a:solidFill>
                <a:effectLst/>
                <a:latin typeface="+mn-lt"/>
                <a:ea typeface="+mn-ea"/>
                <a:cs typeface="+mn-cs"/>
              </a:rPr>
              <a:t> </a:t>
            </a:r>
            <a:r>
              <a:rPr lang="en-IN" sz="1200" b="0" i="0" kern="1200" dirty="0" smtClean="0">
                <a:solidFill>
                  <a:schemeClr val="tx1"/>
                </a:solidFill>
                <a:effectLst/>
                <a:latin typeface="+mn-lt"/>
                <a:ea typeface="+mn-ea"/>
                <a:cs typeface="+mn-cs"/>
              </a:rPr>
              <a:t>solution ensuring digital trust using AI &amp; </a:t>
            </a:r>
            <a:r>
              <a:rPr lang="en-IN" sz="1200" b="0" i="0" kern="1200" dirty="0" err="1" smtClean="0">
                <a:solidFill>
                  <a:schemeClr val="tx1"/>
                </a:solidFill>
                <a:effectLst/>
                <a:latin typeface="+mn-lt"/>
                <a:ea typeface="+mn-ea"/>
                <a:cs typeface="+mn-cs"/>
              </a:rPr>
              <a:t>Blockchain</a:t>
            </a:r>
            <a:r>
              <a:rPr lang="en-IN" sz="1200" b="0" i="0" kern="1200" dirty="0" smtClean="0">
                <a:solidFill>
                  <a:schemeClr val="tx1"/>
                </a:solidFill>
                <a:effectLst/>
                <a:latin typeface="+mn-lt"/>
                <a:ea typeface="+mn-ea"/>
                <a:cs typeface="+mn-cs"/>
              </a:rPr>
              <a:t> to provide smart e-verification and risk prediction. </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29</a:t>
            </a:fld>
            <a:endParaRPr lang="en-IN"/>
          </a:p>
        </p:txBody>
      </p:sp>
    </p:spTree>
    <p:extLst>
      <p:ext uri="{BB962C8B-B14F-4D97-AF65-F5344CB8AC3E}">
        <p14:creationId xmlns:p14="http://schemas.microsoft.com/office/powerpoint/2010/main" val="1196249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Do you have any problem statement or you are working currently on that which can be solved using DL?</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30</a:t>
            </a:fld>
            <a:endParaRPr lang="en-IN"/>
          </a:p>
        </p:txBody>
      </p:sp>
    </p:spTree>
    <p:extLst>
      <p:ext uri="{BB962C8B-B14F-4D97-AF65-F5344CB8AC3E}">
        <p14:creationId xmlns:p14="http://schemas.microsoft.com/office/powerpoint/2010/main" val="54656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There are number of diff open source tools for dl like, </a:t>
            </a:r>
            <a:r>
              <a:rPr lang="en-IN" dirty="0" err="1" smtClean="0"/>
              <a:t>tf</a:t>
            </a:r>
            <a:r>
              <a:rPr lang="en-IN" dirty="0" smtClean="0"/>
              <a:t>, </a:t>
            </a:r>
            <a:r>
              <a:rPr lang="en-IN" dirty="0" err="1" smtClean="0"/>
              <a:t>theano</a:t>
            </a:r>
            <a:r>
              <a:rPr lang="en-IN" dirty="0" smtClean="0"/>
              <a:t>, </a:t>
            </a:r>
            <a:r>
              <a:rPr lang="en-IN" dirty="0" err="1" smtClean="0"/>
              <a:t>caffe</a:t>
            </a:r>
            <a:r>
              <a:rPr lang="en-IN" dirty="0" smtClean="0"/>
              <a:t>, </a:t>
            </a:r>
            <a:r>
              <a:rPr lang="en-IN" dirty="0" err="1" smtClean="0"/>
              <a:t>keras</a:t>
            </a:r>
            <a:r>
              <a:rPr lang="en-IN" dirty="0" smtClean="0"/>
              <a:t>, </a:t>
            </a:r>
            <a:r>
              <a:rPr lang="en-IN" dirty="0" err="1" smtClean="0"/>
              <a:t>neone</a:t>
            </a:r>
            <a:r>
              <a:rPr lang="en-IN" dirty="0" smtClean="0"/>
              <a:t>, brain storm</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31</a:t>
            </a:fld>
            <a:endParaRPr lang="en-IN"/>
          </a:p>
        </p:txBody>
      </p:sp>
    </p:spTree>
    <p:extLst>
      <p:ext uri="{BB962C8B-B14F-4D97-AF65-F5344CB8AC3E}">
        <p14:creationId xmlns:p14="http://schemas.microsoft.com/office/powerpoint/2010/main" val="1339871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Arial"/>
                <a:ea typeface="Arial"/>
                <a:cs typeface="Arial"/>
                <a:sym typeface="Arial"/>
              </a:rPr>
              <a:t>A feature cross is a synthetic feature that </a:t>
            </a:r>
            <a:r>
              <a:rPr lang="en-IN" sz="1200" b="1" dirty="0" smtClean="0">
                <a:latin typeface="Arial"/>
                <a:ea typeface="Arial"/>
                <a:cs typeface="Arial"/>
                <a:sym typeface="Arial"/>
              </a:rPr>
              <a:t>encodes nonlinearity </a:t>
            </a:r>
            <a:r>
              <a:rPr lang="en-IN" sz="1200" dirty="0" smtClean="0">
                <a:latin typeface="Arial"/>
                <a:ea typeface="Arial"/>
                <a:cs typeface="Arial"/>
                <a:sym typeface="Arial"/>
              </a:rPr>
              <a:t>in the feature space by </a:t>
            </a:r>
            <a:r>
              <a:rPr lang="en-IN" sz="1200" b="1" dirty="0" smtClean="0">
                <a:latin typeface="Arial"/>
                <a:ea typeface="Arial"/>
                <a:cs typeface="Arial"/>
                <a:sym typeface="Arial"/>
              </a:rPr>
              <a:t>multiplying two or more input features together</a:t>
            </a:r>
            <a:r>
              <a:rPr lang="en-IN" sz="1200" dirty="0" smtClean="0">
                <a:latin typeface="Arial"/>
                <a:ea typeface="Arial"/>
                <a:cs typeface="Arial"/>
                <a:sym typeface="Arial"/>
              </a:rPr>
              <a:t>. (The term cross comes from </a:t>
            </a:r>
            <a:r>
              <a:rPr lang="en-IN" sz="1200" b="1" dirty="0" smtClean="0">
                <a:latin typeface="Arial"/>
                <a:ea typeface="Arial"/>
                <a:cs typeface="Arial"/>
                <a:sym typeface="Arial"/>
              </a:rPr>
              <a:t>cross product</a:t>
            </a:r>
            <a:r>
              <a:rPr lang="en-IN" sz="1200" dirty="0" smtClean="0">
                <a:latin typeface="Arial"/>
                <a:ea typeface="Arial"/>
                <a:cs typeface="Arial"/>
                <a:sym typeface="Arial"/>
              </a:rPr>
              <a:t>.)</a:t>
            </a:r>
          </a:p>
        </p:txBody>
      </p:sp>
      <p:sp>
        <p:nvSpPr>
          <p:cNvPr id="4" name="Slide Number Placeholder 3"/>
          <p:cNvSpPr>
            <a:spLocks noGrp="1"/>
          </p:cNvSpPr>
          <p:nvPr>
            <p:ph type="sldNum" sz="quarter" idx="10"/>
          </p:nvPr>
        </p:nvSpPr>
        <p:spPr/>
        <p:txBody>
          <a:bodyPr/>
          <a:lstStyle/>
          <a:p>
            <a:fld id="{5CB50CDB-8CCE-4661-ADDF-8D4EB623309F}" type="slidenum">
              <a:rPr lang="en-IN" smtClean="0"/>
              <a:t>38</a:t>
            </a:fld>
            <a:endParaRPr lang="en-IN"/>
          </a:p>
        </p:txBody>
      </p:sp>
    </p:spTree>
    <p:extLst>
      <p:ext uri="{BB962C8B-B14F-4D97-AF65-F5344CB8AC3E}">
        <p14:creationId xmlns:p14="http://schemas.microsoft.com/office/powerpoint/2010/main" val="2187999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The first hierarchy of neurons  that receives information in the  visual cortex are sensitive to  specific edges while brain regions  further down the visual pipeline  are sensitive to more complex  structures such as faces.</a:t>
            </a:r>
          </a:p>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40</a:t>
            </a:fld>
            <a:endParaRPr lang="en-IN"/>
          </a:p>
        </p:txBody>
      </p:sp>
    </p:spTree>
    <p:extLst>
      <p:ext uri="{BB962C8B-B14F-4D97-AF65-F5344CB8AC3E}">
        <p14:creationId xmlns:p14="http://schemas.microsoft.com/office/powerpoint/2010/main" val="3870252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Is the model linear? </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42</a:t>
            </a:fld>
            <a:endParaRPr lang="en-IN"/>
          </a:p>
        </p:txBody>
      </p:sp>
    </p:spTree>
    <p:extLst>
      <p:ext uri="{BB962C8B-B14F-4D97-AF65-F5344CB8AC3E}">
        <p14:creationId xmlns:p14="http://schemas.microsoft.com/office/powerpoint/2010/main" val="2870003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46</a:t>
            </a:fld>
            <a:endParaRPr lang="en-IN"/>
          </a:p>
        </p:txBody>
      </p:sp>
    </p:spTree>
    <p:extLst>
      <p:ext uri="{BB962C8B-B14F-4D97-AF65-F5344CB8AC3E}">
        <p14:creationId xmlns:p14="http://schemas.microsoft.com/office/powerpoint/2010/main" val="2140589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effectLst/>
                <a:latin typeface="+mn-lt"/>
                <a:ea typeface="+mn-ea"/>
                <a:cs typeface="+mn-cs"/>
              </a:rPr>
              <a:t>we use </a:t>
            </a:r>
            <a:r>
              <a:rPr lang="en-IN" sz="1200" b="1" i="0" kern="1200" dirty="0" smtClean="0">
                <a:solidFill>
                  <a:schemeClr val="tx1"/>
                </a:solidFill>
                <a:effectLst/>
                <a:latin typeface="+mn-lt"/>
                <a:ea typeface="+mn-ea"/>
                <a:cs typeface="+mn-cs"/>
              </a:rPr>
              <a:t>gradient descent</a:t>
            </a:r>
            <a:r>
              <a:rPr lang="en-IN" sz="1200" b="0" i="0" kern="1200" dirty="0" smtClean="0">
                <a:solidFill>
                  <a:schemeClr val="tx1"/>
                </a:solidFill>
                <a:effectLst/>
                <a:latin typeface="+mn-lt"/>
                <a:ea typeface="+mn-ea"/>
                <a:cs typeface="+mn-cs"/>
              </a:rPr>
              <a:t> to update the parameters of our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smtClean="0"/>
              <a:t>the </a:t>
            </a:r>
            <a:r>
              <a:rPr lang="en-IN" sz="1200" dirty="0" smtClean="0"/>
              <a:t>resulting plot of loss vs. w1 will always be convex. In other words, the plot will always be bowl-shaped, kind of like this:</a:t>
            </a:r>
          </a:p>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47</a:t>
            </a:fld>
            <a:endParaRPr lang="en-IN"/>
          </a:p>
        </p:txBody>
      </p:sp>
    </p:spTree>
    <p:extLst>
      <p:ext uri="{BB962C8B-B14F-4D97-AF65-F5344CB8AC3E}">
        <p14:creationId xmlns:p14="http://schemas.microsoft.com/office/powerpoint/2010/main" val="2110793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Study where exactly it</a:t>
            </a:r>
            <a:r>
              <a:rPr lang="en-IN" baseline="0" dirty="0" smtClean="0"/>
              <a:t> is used</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5</a:t>
            </a:fld>
            <a:endParaRPr lang="en-IN"/>
          </a:p>
        </p:txBody>
      </p:sp>
    </p:spTree>
    <p:extLst>
      <p:ext uri="{BB962C8B-B14F-4D97-AF65-F5344CB8AC3E}">
        <p14:creationId xmlns:p14="http://schemas.microsoft.com/office/powerpoint/2010/main" val="49890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48</a:t>
            </a:fld>
            <a:endParaRPr lang="en-IN"/>
          </a:p>
        </p:txBody>
      </p:sp>
    </p:spTree>
    <p:extLst>
      <p:ext uri="{BB962C8B-B14F-4D97-AF65-F5344CB8AC3E}">
        <p14:creationId xmlns:p14="http://schemas.microsoft.com/office/powerpoint/2010/main" val="3611436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49</a:t>
            </a:fld>
            <a:endParaRPr lang="en-IN"/>
          </a:p>
        </p:txBody>
      </p:sp>
    </p:spTree>
    <p:extLst>
      <p:ext uri="{BB962C8B-B14F-4D97-AF65-F5344CB8AC3E}">
        <p14:creationId xmlns:p14="http://schemas.microsoft.com/office/powerpoint/2010/main" val="507665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LSTM</a:t>
            </a:r>
          </a:p>
          <a:p>
            <a:r>
              <a:rPr lang="en-IN" dirty="0" smtClean="0"/>
              <a:t>Movie reviews/ratings, new product interests</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50</a:t>
            </a:fld>
            <a:endParaRPr lang="en-IN"/>
          </a:p>
        </p:txBody>
      </p:sp>
    </p:spTree>
    <p:extLst>
      <p:ext uri="{BB962C8B-B14F-4D97-AF65-F5344CB8AC3E}">
        <p14:creationId xmlns:p14="http://schemas.microsoft.com/office/powerpoint/2010/main" val="195999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51</a:t>
            </a:fld>
            <a:endParaRPr lang="en-IN"/>
          </a:p>
        </p:txBody>
      </p:sp>
    </p:spTree>
    <p:extLst>
      <p:ext uri="{BB962C8B-B14F-4D97-AF65-F5344CB8AC3E}">
        <p14:creationId xmlns:p14="http://schemas.microsoft.com/office/powerpoint/2010/main" val="3254012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mn-lt"/>
                <a:ea typeface="+mn-ea"/>
                <a:cs typeface="+mn-cs"/>
              </a:rPr>
              <a:t>"squashes" a K-dimensional vector of arbitrary real values to a K-dimensional vector of real values, </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57</a:t>
            </a:fld>
            <a:endParaRPr lang="en-IN"/>
          </a:p>
        </p:txBody>
      </p:sp>
    </p:spTree>
    <p:extLst>
      <p:ext uri="{BB962C8B-B14F-4D97-AF65-F5344CB8AC3E}">
        <p14:creationId xmlns:p14="http://schemas.microsoft.com/office/powerpoint/2010/main" val="3717248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spc="15" dirty="0">
              <a:solidFill>
                <a:srgbClr val="434343"/>
              </a:solidFill>
              <a:latin typeface="Arial"/>
              <a:cs typeface="Arial"/>
            </a:endParaRPr>
          </a:p>
        </p:txBody>
      </p:sp>
      <p:sp>
        <p:nvSpPr>
          <p:cNvPr id="4" name="Slide Number Placeholder 3"/>
          <p:cNvSpPr>
            <a:spLocks noGrp="1"/>
          </p:cNvSpPr>
          <p:nvPr>
            <p:ph type="sldNum" sz="quarter" idx="10"/>
          </p:nvPr>
        </p:nvSpPr>
        <p:spPr/>
        <p:txBody>
          <a:bodyPr/>
          <a:lstStyle/>
          <a:p>
            <a:fld id="{5CB50CDB-8CCE-4661-ADDF-8D4EB623309F}" type="slidenum">
              <a:rPr lang="en-IN" smtClean="0"/>
              <a:t>60</a:t>
            </a:fld>
            <a:endParaRPr lang="en-IN"/>
          </a:p>
        </p:txBody>
      </p:sp>
    </p:spTree>
    <p:extLst>
      <p:ext uri="{BB962C8B-B14F-4D97-AF65-F5344CB8AC3E}">
        <p14:creationId xmlns:p14="http://schemas.microsoft.com/office/powerpoint/2010/main" val="2122302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69</a:t>
            </a:fld>
            <a:endParaRPr lang="en-IN"/>
          </a:p>
        </p:txBody>
      </p:sp>
    </p:spTree>
    <p:extLst>
      <p:ext uri="{BB962C8B-B14F-4D97-AF65-F5344CB8AC3E}">
        <p14:creationId xmlns:p14="http://schemas.microsoft.com/office/powerpoint/2010/main" val="2956865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Artificial Intelligence </a:t>
            </a:r>
            <a:r>
              <a:rPr lang="en-IN" sz="1200" b="0" i="0" kern="1200" dirty="0" smtClean="0">
                <a:solidFill>
                  <a:schemeClr val="tx1"/>
                </a:solidFill>
                <a:effectLst/>
                <a:latin typeface="+mn-lt"/>
                <a:ea typeface="+mn-ea"/>
                <a:cs typeface="+mn-cs"/>
              </a:rPr>
              <a:t>is on a rage! All of a sudden every one, whether understands or not, is talking about it. Understanding the latest advancements in artificial intelligence can seem overwhelming, but it really boils down to two very popular concepts </a:t>
            </a:r>
            <a:r>
              <a:rPr lang="en-IN" sz="1200" b="1" i="0" kern="1200" dirty="0" smtClean="0">
                <a:solidFill>
                  <a:schemeClr val="tx1"/>
                </a:solidFill>
                <a:effectLst/>
                <a:latin typeface="+mn-lt"/>
                <a:ea typeface="+mn-ea"/>
                <a:cs typeface="+mn-cs"/>
              </a:rPr>
              <a:t>Machine Learning</a:t>
            </a:r>
            <a:r>
              <a:rPr lang="en-IN" sz="1200" b="0" i="0" kern="1200" dirty="0" smtClean="0">
                <a:solidFill>
                  <a:schemeClr val="tx1"/>
                </a:solidFill>
                <a:effectLst/>
                <a:latin typeface="+mn-lt"/>
                <a:ea typeface="+mn-ea"/>
                <a:cs typeface="+mn-cs"/>
              </a:rPr>
              <a:t> and </a:t>
            </a:r>
            <a:r>
              <a:rPr lang="en-IN" sz="1200" b="1" i="0" kern="1200" dirty="0" smtClean="0">
                <a:solidFill>
                  <a:schemeClr val="tx1"/>
                </a:solidFill>
                <a:effectLst/>
                <a:latin typeface="+mn-lt"/>
                <a:ea typeface="+mn-ea"/>
                <a:cs typeface="+mn-cs"/>
              </a:rPr>
              <a:t>Deep Learning</a:t>
            </a:r>
            <a:r>
              <a:rPr lang="en-IN" sz="1200" b="0" i="0" kern="1200" dirty="0" smtClean="0">
                <a:solidFill>
                  <a:schemeClr val="tx1"/>
                </a:solidFill>
                <a:effectLst/>
                <a:latin typeface="+mn-lt"/>
                <a:ea typeface="+mn-ea"/>
                <a:cs typeface="+mn-cs"/>
              </a:rPr>
              <a:t>. But lately,</a:t>
            </a:r>
            <a:r>
              <a:rPr lang="en-IN" sz="1200" b="1" i="0" kern="1200" dirty="0" smtClean="0">
                <a:solidFill>
                  <a:schemeClr val="tx1"/>
                </a:solidFill>
                <a:effectLst/>
                <a:latin typeface="+mn-lt"/>
                <a:ea typeface="+mn-ea"/>
                <a:cs typeface="+mn-cs"/>
              </a:rPr>
              <a:t> Deep Learning</a:t>
            </a:r>
            <a:r>
              <a:rPr lang="en-IN" sz="1200" b="0" i="0" kern="1200" dirty="0" smtClean="0">
                <a:solidFill>
                  <a:schemeClr val="tx1"/>
                </a:solidFill>
                <a:effectLst/>
                <a:latin typeface="+mn-lt"/>
                <a:ea typeface="+mn-ea"/>
                <a:cs typeface="+mn-cs"/>
              </a:rPr>
              <a:t> is gaining much popularity due to it’s supremacy in terms of accuracy when trained with huge amount of data.</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6</a:t>
            </a:fld>
            <a:endParaRPr lang="en-IN"/>
          </a:p>
        </p:txBody>
      </p:sp>
    </p:spTree>
    <p:extLst>
      <p:ext uri="{BB962C8B-B14F-4D97-AF65-F5344CB8AC3E}">
        <p14:creationId xmlns:p14="http://schemas.microsoft.com/office/powerpoint/2010/main" val="414404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7</a:t>
            </a:fld>
            <a:endParaRPr lang="en-IN"/>
          </a:p>
        </p:txBody>
      </p:sp>
    </p:spTree>
    <p:extLst>
      <p:ext uri="{BB962C8B-B14F-4D97-AF65-F5344CB8AC3E}">
        <p14:creationId xmlns:p14="http://schemas.microsoft.com/office/powerpoint/2010/main" val="394835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8</a:t>
            </a:fld>
            <a:endParaRPr lang="en-IN"/>
          </a:p>
        </p:txBody>
      </p:sp>
    </p:spTree>
    <p:extLst>
      <p:ext uri="{BB962C8B-B14F-4D97-AF65-F5344CB8AC3E}">
        <p14:creationId xmlns:p14="http://schemas.microsoft.com/office/powerpoint/2010/main" val="3588292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Mimics human behaviour,</a:t>
            </a:r>
            <a:r>
              <a:rPr lang="en-IN" baseline="0" dirty="0" smtClean="0"/>
              <a:t> intelligence using logics and rules</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9</a:t>
            </a:fld>
            <a:endParaRPr lang="en-IN"/>
          </a:p>
        </p:txBody>
      </p:sp>
    </p:spTree>
    <p:extLst>
      <p:ext uri="{BB962C8B-B14F-4D97-AF65-F5344CB8AC3E}">
        <p14:creationId xmlns:p14="http://schemas.microsoft.com/office/powerpoint/2010/main" val="3243673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Human:</a:t>
            </a:r>
            <a:r>
              <a:rPr lang="en-IN" baseline="0" dirty="0" smtClean="0"/>
              <a:t> learn from experiences</a:t>
            </a:r>
          </a:p>
          <a:p>
            <a:r>
              <a:rPr lang="en-IN" baseline="0" dirty="0" smtClean="0"/>
              <a:t>Machine: follows instruction</a:t>
            </a:r>
          </a:p>
          <a:p>
            <a:r>
              <a:rPr lang="en-IN" baseline="0" dirty="0" smtClean="0"/>
              <a:t>When machine try to learn from exp. (data for it) that is ML</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10</a:t>
            </a:fld>
            <a:endParaRPr lang="en-IN"/>
          </a:p>
        </p:txBody>
      </p:sp>
    </p:spTree>
    <p:extLst>
      <p:ext uri="{BB962C8B-B14F-4D97-AF65-F5344CB8AC3E}">
        <p14:creationId xmlns:p14="http://schemas.microsoft.com/office/powerpoint/2010/main" val="687458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Supervised…learning with the</a:t>
            </a:r>
            <a:r>
              <a:rPr lang="en-IN" baseline="0" dirty="0" smtClean="0"/>
              <a:t> help of a teacher</a:t>
            </a:r>
          </a:p>
          <a:p>
            <a:r>
              <a:rPr lang="en-IN" baseline="0" dirty="0" err="1" smtClean="0"/>
              <a:t>Reinfor</a:t>
            </a:r>
            <a:r>
              <a:rPr lang="en-IN" baseline="0" dirty="0" smtClean="0"/>
              <a:t>…when we get </a:t>
            </a:r>
            <a:r>
              <a:rPr lang="en-IN" baseline="0" dirty="0" err="1" smtClean="0"/>
              <a:t>start..gifts..trophy</a:t>
            </a:r>
            <a:r>
              <a:rPr lang="en-IN" baseline="0" dirty="0" smtClean="0"/>
              <a:t> for doing good work…encourage them to do it</a:t>
            </a:r>
            <a:endParaRPr lang="en-IN" dirty="0"/>
          </a:p>
        </p:txBody>
      </p:sp>
      <p:sp>
        <p:nvSpPr>
          <p:cNvPr id="4" name="Slide Number Placeholder 3"/>
          <p:cNvSpPr>
            <a:spLocks noGrp="1"/>
          </p:cNvSpPr>
          <p:nvPr>
            <p:ph type="sldNum" sz="quarter" idx="10"/>
          </p:nvPr>
        </p:nvSpPr>
        <p:spPr/>
        <p:txBody>
          <a:bodyPr/>
          <a:lstStyle/>
          <a:p>
            <a:fld id="{5CB50CDB-8CCE-4661-ADDF-8D4EB623309F}" type="slidenum">
              <a:rPr lang="en-IN" smtClean="0"/>
              <a:t>11</a:t>
            </a:fld>
            <a:endParaRPr lang="en-IN"/>
          </a:p>
        </p:txBody>
      </p:sp>
    </p:spTree>
    <p:extLst>
      <p:ext uri="{BB962C8B-B14F-4D97-AF65-F5344CB8AC3E}">
        <p14:creationId xmlns:p14="http://schemas.microsoft.com/office/powerpoint/2010/main" val="941677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03704"/>
            <a:ext cx="9144000" cy="4654550"/>
          </a:xfrm>
          <a:custGeom>
            <a:avLst/>
            <a:gdLst/>
            <a:ahLst/>
            <a:cxnLst/>
            <a:rect l="l" t="t" r="r" b="b"/>
            <a:pathLst>
              <a:path w="9144000" h="4654550">
                <a:moveTo>
                  <a:pt x="0" y="4654295"/>
                </a:moveTo>
                <a:lnTo>
                  <a:pt x="9144000" y="4654295"/>
                </a:lnTo>
                <a:lnTo>
                  <a:pt x="9144000" y="0"/>
                </a:lnTo>
                <a:lnTo>
                  <a:pt x="0" y="0"/>
                </a:lnTo>
                <a:lnTo>
                  <a:pt x="0" y="4654295"/>
                </a:lnTo>
                <a:close/>
              </a:path>
            </a:pathLst>
          </a:custGeom>
          <a:solidFill>
            <a:srgbClr val="EDEDED"/>
          </a:solidFill>
        </p:spPr>
        <p:txBody>
          <a:bodyPr wrap="square" lIns="0" tIns="0" rIns="0" bIns="0" rtlCol="0"/>
          <a:lstStyle/>
          <a:p>
            <a:endParaRPr/>
          </a:p>
        </p:txBody>
      </p:sp>
      <p:sp>
        <p:nvSpPr>
          <p:cNvPr id="17" name="bk object 17"/>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2" name="Holder 2"/>
          <p:cNvSpPr>
            <a:spLocks noGrp="1"/>
          </p:cNvSpPr>
          <p:nvPr>
            <p:ph type="ctrTitle"/>
          </p:nvPr>
        </p:nvSpPr>
        <p:spPr>
          <a:xfrm>
            <a:off x="798677" y="538331"/>
            <a:ext cx="7546644" cy="7423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03704"/>
            <a:ext cx="9144000" cy="4654550"/>
          </a:xfrm>
          <a:custGeom>
            <a:avLst/>
            <a:gdLst/>
            <a:ahLst/>
            <a:cxnLst/>
            <a:rect l="l" t="t" r="r" b="b"/>
            <a:pathLst>
              <a:path w="9144000" h="4654550">
                <a:moveTo>
                  <a:pt x="0" y="4654295"/>
                </a:moveTo>
                <a:lnTo>
                  <a:pt x="9144000" y="4654295"/>
                </a:lnTo>
                <a:lnTo>
                  <a:pt x="9144000" y="0"/>
                </a:lnTo>
                <a:lnTo>
                  <a:pt x="0" y="0"/>
                </a:lnTo>
                <a:lnTo>
                  <a:pt x="0" y="4654295"/>
                </a:lnTo>
                <a:close/>
              </a:path>
            </a:pathLst>
          </a:custGeom>
          <a:solidFill>
            <a:srgbClr val="EDEDED"/>
          </a:solidFill>
        </p:spPr>
        <p:txBody>
          <a:bodyPr wrap="square" lIns="0" tIns="0" rIns="0" bIns="0" rtlCol="0"/>
          <a:lstStyle/>
          <a:p>
            <a:endParaRPr/>
          </a:p>
        </p:txBody>
      </p:sp>
      <p:sp>
        <p:nvSpPr>
          <p:cNvPr id="17" name="bk object 17"/>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03704"/>
            <a:ext cx="9144000" cy="4654550"/>
          </a:xfrm>
          <a:custGeom>
            <a:avLst/>
            <a:gdLst/>
            <a:ahLst/>
            <a:cxnLst/>
            <a:rect l="l" t="t" r="r" b="b"/>
            <a:pathLst>
              <a:path w="9144000" h="4654550">
                <a:moveTo>
                  <a:pt x="0" y="4654295"/>
                </a:moveTo>
                <a:lnTo>
                  <a:pt x="9144000" y="4654295"/>
                </a:lnTo>
                <a:lnTo>
                  <a:pt x="9144000" y="0"/>
                </a:lnTo>
                <a:lnTo>
                  <a:pt x="0" y="0"/>
                </a:lnTo>
                <a:lnTo>
                  <a:pt x="0" y="4654295"/>
                </a:lnTo>
                <a:close/>
              </a:path>
            </a:pathLst>
          </a:custGeom>
          <a:solidFill>
            <a:srgbClr val="EDEDED"/>
          </a:solidFill>
        </p:spPr>
        <p:txBody>
          <a:bodyPr wrap="square" lIns="0" tIns="0" rIns="0" bIns="0" rtlCol="0"/>
          <a:lstStyle/>
          <a:p>
            <a:endParaRPr/>
          </a:p>
        </p:txBody>
      </p:sp>
      <p:sp>
        <p:nvSpPr>
          <p:cNvPr id="17" name="bk object 17"/>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477012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4102608"/>
            <a:ext cx="9143999" cy="2755389"/>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0" y="4194047"/>
            <a:ext cx="9144000" cy="2664460"/>
          </a:xfrm>
          <a:custGeom>
            <a:avLst/>
            <a:gdLst/>
            <a:ahLst/>
            <a:cxnLst/>
            <a:rect l="l" t="t" r="r" b="b"/>
            <a:pathLst>
              <a:path w="9144000" h="2664459">
                <a:moveTo>
                  <a:pt x="0" y="2663952"/>
                </a:moveTo>
                <a:lnTo>
                  <a:pt x="9144000" y="2663952"/>
                </a:lnTo>
                <a:lnTo>
                  <a:pt x="9144000" y="0"/>
                </a:lnTo>
                <a:lnTo>
                  <a:pt x="0" y="0"/>
                </a:lnTo>
                <a:lnTo>
                  <a:pt x="0" y="2663952"/>
                </a:lnTo>
                <a:close/>
              </a:path>
            </a:pathLst>
          </a:custGeom>
          <a:solidFill>
            <a:srgbClr val="134573"/>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203704"/>
            <a:ext cx="9144000" cy="4654550"/>
          </a:xfrm>
          <a:custGeom>
            <a:avLst/>
            <a:gdLst/>
            <a:ahLst/>
            <a:cxnLst/>
            <a:rect l="l" t="t" r="r" b="b"/>
            <a:pathLst>
              <a:path w="9144000" h="4654550">
                <a:moveTo>
                  <a:pt x="0" y="4654295"/>
                </a:moveTo>
                <a:lnTo>
                  <a:pt x="9144000" y="4654295"/>
                </a:lnTo>
                <a:lnTo>
                  <a:pt x="9144000" y="0"/>
                </a:lnTo>
                <a:lnTo>
                  <a:pt x="0" y="0"/>
                </a:lnTo>
                <a:lnTo>
                  <a:pt x="0" y="4654295"/>
                </a:lnTo>
                <a:close/>
              </a:path>
            </a:pathLst>
          </a:custGeom>
          <a:solidFill>
            <a:srgbClr val="EDEDED"/>
          </a:solidFill>
        </p:spPr>
        <p:txBody>
          <a:bodyPr wrap="square" lIns="0" tIns="0" rIns="0" bIns="0" rtlCol="0"/>
          <a:lstStyle/>
          <a:p>
            <a:endParaRPr/>
          </a:p>
        </p:txBody>
      </p:sp>
      <p:sp>
        <p:nvSpPr>
          <p:cNvPr id="2" name="Holder 2"/>
          <p:cNvSpPr>
            <a:spLocks noGrp="1"/>
          </p:cNvSpPr>
          <p:nvPr>
            <p:ph type="title"/>
          </p:nvPr>
        </p:nvSpPr>
        <p:spPr>
          <a:xfrm>
            <a:off x="0" y="538331"/>
            <a:ext cx="9144000" cy="742315"/>
          </a:xfrm>
          <a:prstGeom prst="rect">
            <a:avLst/>
          </a:prstGeom>
        </p:spPr>
        <p:txBody>
          <a:bodyPr wrap="square" lIns="0" tIns="0" rIns="0" bIns="0">
            <a:spAutoFit/>
          </a:bodyPr>
          <a:lstStyle>
            <a:lvl1pPr>
              <a:defRPr sz="2400" b="0" i="0">
                <a:solidFill>
                  <a:schemeClr val="bg1"/>
                </a:solidFill>
                <a:latin typeface="Arial"/>
                <a:cs typeface="Arial"/>
              </a:defRPr>
            </a:lvl1pPr>
          </a:lstStyle>
          <a:p>
            <a:endParaRPr/>
          </a:p>
        </p:txBody>
      </p:sp>
      <p:sp>
        <p:nvSpPr>
          <p:cNvPr id="3" name="Holder 3"/>
          <p:cNvSpPr>
            <a:spLocks noGrp="1"/>
          </p:cNvSpPr>
          <p:nvPr>
            <p:ph type="body" idx="1"/>
          </p:nvPr>
        </p:nvSpPr>
        <p:spPr>
          <a:xfrm>
            <a:off x="717423" y="1559052"/>
            <a:ext cx="7709153" cy="15849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9/22/2018</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www.clarifai.com/demo" TargetMode="Externa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paralleldots.com/sentiment-analysis" TargetMode="Externa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g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7.gif"/></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hyperlink" Target="https://developers.google.com/machine-learning/crash-course/backprop-scroll/" TargetMode="External"/><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image" Target="../media/image99.pn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hyperlink" Target="https://developers.google.com/machine-learning/crash-course/backprop-scroll/" TargetMode="External"/><Relationship Id="rId5" Type="http://schemas.openxmlformats.org/officeDocument/2006/relationships/hyperlink" Target="kahoot.it" TargetMode="Externa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2.png"/><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hyperlink" Target="https://colab.research.google.com/drive/1arAJnnTn0wI3KoSSJHg_Hjw40VPPMtP0" TargetMode="External"/><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9.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5.xml.rels><?xml version="1.0" encoding="UTF-8" standalone="yes"?>
<Relationships xmlns="http://schemas.openxmlformats.org/package/2006/relationships"><Relationship Id="rId8" Type="http://schemas.openxmlformats.org/officeDocument/2006/relationships/hyperlink" Target="https://www.coursera.org/learn/ml-foundations" TargetMode="External"/><Relationship Id="rId3" Type="http://schemas.openxmlformats.org/officeDocument/2006/relationships/image" Target="../media/image72.png"/><Relationship Id="rId7" Type="http://schemas.openxmlformats.org/officeDocument/2006/relationships/hyperlink" Target="http://www.cs.cmu.edu/~tom/10701_sp11/lectures.shtml"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coursera.org/learn/machine-learning" TargetMode="External"/><Relationship Id="rId5" Type="http://schemas.openxmlformats.org/officeDocument/2006/relationships/hyperlink" Target="https://www.udemy.com/deeplearning/?siteID=AKW.sgcfqI8-oqN6eoMfxusNIligTml0Iw&amp;LSNPUBID=AKW*sgcfqI8" TargetMode="External"/><Relationship Id="rId4" Type="http://schemas.openxmlformats.org/officeDocument/2006/relationships/hyperlink" Target="https://www.deeplearning.ai/"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iamtrask.github.io/" TargetMode="External"/><Relationship Id="rId3" Type="http://schemas.openxmlformats.org/officeDocument/2006/relationships/image" Target="../media/image72.png"/><Relationship Id="rId7" Type="http://schemas.openxmlformats.org/officeDocument/2006/relationships/hyperlink" Target="http://karpathy.github.io/"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medium.com/towards-data-science/machine-learning/home" TargetMode="External"/><Relationship Id="rId5" Type="http://schemas.openxmlformats.org/officeDocument/2006/relationships/hyperlink" Target="https://www.feedspot.com/infiniterss.php?q=site:http:/%25-2Fmachinelearningmastery.com/blog/feed" TargetMode="External"/><Relationship Id="rId10" Type="http://schemas.openxmlformats.org/officeDocument/2006/relationships/hyperlink" Target="https://ai.stackexchange.com/" TargetMode="External"/><Relationship Id="rId4" Type="http://schemas.openxmlformats.org/officeDocument/2006/relationships/hyperlink" Target="https://www.feedspot.com/infiniterss.php?q=site:https://news.google.com/news?cf=all&amp;hl=en&amp;pz=1&amp;ned=us&amp;q=Machine+Learning&amp;output=rss" TargetMode="External"/><Relationship Id="rId9" Type="http://schemas.openxmlformats.org/officeDocument/2006/relationships/hyperlink" Target="https://www.quora.com/topic/Machine-Learni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developers.google.com/machine-learning/glossary/" TargetMode="External"/><Relationship Id="rId5" Type="http://schemas.openxmlformats.org/officeDocument/2006/relationships/hyperlink" Target="https://github.com/ChristosChristofidis/awesome-deep-learning" TargetMode="External"/><Relationship Id="rId4" Type="http://schemas.openxmlformats.org/officeDocument/2006/relationships/hyperlink" Target="https://medium.com/machine-learning-in-practice/over-200-of-the-best-machine-learning-nlp-and-python-tutorials-2018-edition-dd8cf53cb7dc"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developers.google.com/machine-learning/crash-course/" TargetMode="External"/><Relationship Id="rId3" Type="http://schemas.openxmlformats.org/officeDocument/2006/relationships/image" Target="../media/image72.png"/><Relationship Id="rId7" Type="http://schemas.openxmlformats.org/officeDocument/2006/relationships/hyperlink" Target="https://www.slideshare.net/LuMa921/deep-learning-a-visual-introduction?from_action=save"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youtube.com/watch?v=BmkA1ZsG2P4" TargetMode="External"/><Relationship Id="rId5" Type="http://schemas.openxmlformats.org/officeDocument/2006/relationships/hyperlink" Target="https://iamtrask.github.io/2015/07/12/basic-python-network/" TargetMode="External"/><Relationship Id="rId4" Type="http://schemas.openxmlformats.org/officeDocument/2006/relationships/hyperlink" Target="https://towardsdatascience.com/why-deep-learning-is-needed-over-traditional-machine-learning-1b6a99177063"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121.jp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github.com/charmichokshi/" TargetMode="External"/><Relationship Id="rId4" Type="http://schemas.openxmlformats.org/officeDocument/2006/relationships/hyperlink" Target="https://www.linkedin.com/in/charmichoksh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5325" y="4495800"/>
            <a:ext cx="7924800" cy="504625"/>
          </a:xfrm>
          <a:prstGeom prst="rect">
            <a:avLst/>
          </a:prstGeom>
        </p:spPr>
        <p:txBody>
          <a:bodyPr vert="horz" wrap="square" lIns="0" tIns="12065" rIns="0" bIns="0" rtlCol="0">
            <a:spAutoFit/>
          </a:bodyPr>
          <a:lstStyle/>
          <a:p>
            <a:pPr marL="12700">
              <a:lnSpc>
                <a:spcPct val="100000"/>
              </a:lnSpc>
              <a:spcBef>
                <a:spcPts val="95"/>
              </a:spcBef>
            </a:pPr>
            <a:r>
              <a:rPr lang="en-IN" sz="3200" spc="-95" dirty="0" smtClean="0">
                <a:solidFill>
                  <a:srgbClr val="FFFFFF"/>
                </a:solidFill>
                <a:latin typeface="Arial"/>
                <a:cs typeface="Arial"/>
              </a:rPr>
              <a:t>Hands-on </a:t>
            </a:r>
            <a:r>
              <a:rPr sz="3200" spc="-95" dirty="0" smtClean="0">
                <a:solidFill>
                  <a:srgbClr val="FFFFFF"/>
                </a:solidFill>
                <a:latin typeface="Arial"/>
                <a:cs typeface="Arial"/>
              </a:rPr>
              <a:t>Deep</a:t>
            </a:r>
            <a:r>
              <a:rPr sz="3200" spc="-130" dirty="0" smtClean="0">
                <a:solidFill>
                  <a:srgbClr val="FFFFFF"/>
                </a:solidFill>
                <a:latin typeface="Arial"/>
                <a:cs typeface="Arial"/>
              </a:rPr>
              <a:t> </a:t>
            </a:r>
            <a:r>
              <a:rPr sz="3200" dirty="0" smtClean="0">
                <a:solidFill>
                  <a:srgbClr val="FFFFFF"/>
                </a:solidFill>
                <a:latin typeface="Arial"/>
                <a:cs typeface="Arial"/>
              </a:rPr>
              <a:t>Learning</a:t>
            </a:r>
            <a:r>
              <a:rPr lang="en-IN" sz="3200" dirty="0" smtClean="0">
                <a:solidFill>
                  <a:srgbClr val="FFFFFF"/>
                </a:solidFill>
                <a:latin typeface="Arial"/>
                <a:cs typeface="Arial"/>
              </a:rPr>
              <a:t> with </a:t>
            </a:r>
            <a:r>
              <a:rPr lang="en-IN" sz="3200" dirty="0" err="1" smtClean="0">
                <a:solidFill>
                  <a:srgbClr val="FFFFFF"/>
                </a:solidFill>
                <a:latin typeface="Arial"/>
                <a:cs typeface="Arial"/>
              </a:rPr>
              <a:t>TensorFlow</a:t>
            </a:r>
            <a:endParaRPr sz="3200" dirty="0">
              <a:latin typeface="Arial"/>
              <a:cs typeface="Arial"/>
            </a:endParaRPr>
          </a:p>
        </p:txBody>
      </p:sp>
      <p:pic>
        <p:nvPicPr>
          <p:cNvPr id="1026" name="Picture 2" descr="Related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9093"/>
          <a:stretch/>
        </p:blipFill>
        <p:spPr bwMode="auto">
          <a:xfrm>
            <a:off x="7315200" y="6019800"/>
            <a:ext cx="381000" cy="6378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20000" y="5921038"/>
            <a:ext cx="1676400" cy="1031051"/>
          </a:xfrm>
          <a:prstGeom prst="rect">
            <a:avLst/>
          </a:prstGeom>
          <a:noFill/>
        </p:spPr>
        <p:txBody>
          <a:bodyPr wrap="square" rtlCol="0">
            <a:spAutoFit/>
          </a:bodyPr>
          <a:lstStyle/>
          <a:p>
            <a:pPr marL="12700">
              <a:lnSpc>
                <a:spcPct val="100000"/>
              </a:lnSpc>
              <a:spcBef>
                <a:spcPts val="95"/>
              </a:spcBef>
            </a:pPr>
            <a:r>
              <a:rPr lang="en-IN" sz="2500" b="1" spc="-95" dirty="0" smtClean="0">
                <a:solidFill>
                  <a:srgbClr val="FFFFFF"/>
                </a:solidFill>
                <a:latin typeface="Arial"/>
                <a:cs typeface="Arial"/>
              </a:rPr>
              <a:t>GDG</a:t>
            </a:r>
          </a:p>
          <a:p>
            <a:pPr marL="12700">
              <a:lnSpc>
                <a:spcPct val="100000"/>
              </a:lnSpc>
            </a:pPr>
            <a:r>
              <a:rPr lang="en-IN" dirty="0">
                <a:solidFill>
                  <a:schemeClr val="bg1"/>
                </a:solidFill>
                <a:latin typeface="Arial" panose="020B0604020202020204" pitchFamily="34" charset="0"/>
                <a:cs typeface="Arial" panose="020B0604020202020204" pitchFamily="34" charset="0"/>
              </a:rPr>
              <a:t>Ahmedabad</a:t>
            </a:r>
            <a:endParaRPr lang="en-IN" spc="-95" dirty="0" smtClean="0">
              <a:solidFill>
                <a:schemeClr val="bg1"/>
              </a:solidFill>
              <a:latin typeface="Arial" panose="020B0604020202020204" pitchFamily="34" charset="0"/>
              <a:cs typeface="Arial" panose="020B0604020202020204" pitchFamily="34" charset="0"/>
            </a:endParaRPr>
          </a:p>
          <a:p>
            <a:endParaRPr lang="en-IN"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61290"/>
          <a:stretch/>
        </p:blipFill>
        <p:spPr>
          <a:xfrm>
            <a:off x="9525" y="5917897"/>
            <a:ext cx="990599" cy="841643"/>
          </a:xfrm>
          <a:prstGeom prst="rect">
            <a:avLst/>
          </a:prstGeom>
        </p:spPr>
      </p:pic>
      <p:sp>
        <p:nvSpPr>
          <p:cNvPr id="6" name="TextBox 5"/>
          <p:cNvSpPr txBox="1"/>
          <p:nvPr/>
        </p:nvSpPr>
        <p:spPr>
          <a:xfrm>
            <a:off x="914400" y="5943600"/>
            <a:ext cx="2643189" cy="936154"/>
          </a:xfrm>
          <a:prstGeom prst="rect">
            <a:avLst/>
          </a:prstGeom>
          <a:noFill/>
        </p:spPr>
        <p:txBody>
          <a:bodyPr wrap="square" rtlCol="0">
            <a:spAutoFit/>
          </a:bodyPr>
          <a:lstStyle/>
          <a:p>
            <a:pPr marL="12700">
              <a:lnSpc>
                <a:spcPct val="100000"/>
              </a:lnSpc>
              <a:spcBef>
                <a:spcPts val="95"/>
              </a:spcBef>
            </a:pPr>
            <a:r>
              <a:rPr lang="en-IN" spc="-95" dirty="0" smtClean="0">
                <a:solidFill>
                  <a:srgbClr val="FFFFFF"/>
                </a:solidFill>
                <a:latin typeface="Arial"/>
                <a:cs typeface="Arial"/>
              </a:rPr>
              <a:t>Women</a:t>
            </a:r>
          </a:p>
          <a:p>
            <a:pPr marL="12700">
              <a:lnSpc>
                <a:spcPct val="100000"/>
              </a:lnSpc>
              <a:spcBef>
                <a:spcPts val="95"/>
              </a:spcBef>
            </a:pPr>
            <a:r>
              <a:rPr lang="en-IN" spc="-95" dirty="0" smtClean="0">
                <a:solidFill>
                  <a:srgbClr val="FFFFFF"/>
                </a:solidFill>
                <a:latin typeface="Arial"/>
                <a:cs typeface="Arial"/>
              </a:rPr>
              <a:t>Techmakers</a:t>
            </a:r>
            <a:endParaRPr lang="en-IN" spc="-95" dirty="0" smtClean="0">
              <a:solidFill>
                <a:schemeClr val="bg1"/>
              </a:solidFill>
              <a:latin typeface="Arial" panose="020B0604020202020204" pitchFamily="34" charset="0"/>
              <a:cs typeface="Arial" panose="020B0604020202020204" pitchFamily="34" charset="0"/>
            </a:endParaRPr>
          </a:p>
          <a:p>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630929" cy="742315"/>
          </a:xfrm>
          <a:prstGeom prst="rect">
            <a:avLst/>
          </a:prstGeom>
        </p:spPr>
        <p:txBody>
          <a:bodyPr vert="horz" wrap="square" lIns="0" tIns="75565" rIns="0" bIns="0" rtlCol="0">
            <a:spAutoFit/>
          </a:bodyPr>
          <a:lstStyle/>
          <a:p>
            <a:pPr marL="12700">
              <a:lnSpc>
                <a:spcPct val="100000"/>
              </a:lnSpc>
              <a:spcBef>
                <a:spcPts val="595"/>
              </a:spcBef>
            </a:pPr>
            <a:r>
              <a:rPr spc="20" dirty="0"/>
              <a:t>Machine </a:t>
            </a:r>
            <a:r>
              <a:rPr spc="5" dirty="0"/>
              <a:t>Learning </a:t>
            </a:r>
            <a:r>
              <a:rPr spc="-15" dirty="0"/>
              <a:t>-</a:t>
            </a:r>
            <a:r>
              <a:rPr spc="-310" dirty="0"/>
              <a:t> </a:t>
            </a:r>
            <a:r>
              <a:rPr spc="15" dirty="0"/>
              <a:t>Basics</a:t>
            </a:r>
          </a:p>
          <a:p>
            <a:pPr marL="12700">
              <a:lnSpc>
                <a:spcPct val="100000"/>
              </a:lnSpc>
              <a:spcBef>
                <a:spcPts val="345"/>
              </a:spcBef>
            </a:pPr>
            <a:r>
              <a:rPr sz="1600" spc="40" dirty="0"/>
              <a:t>Introduction</a:t>
            </a:r>
            <a:endParaRPr sz="1600"/>
          </a:p>
        </p:txBody>
      </p:sp>
      <p:sp>
        <p:nvSpPr>
          <p:cNvPr id="5" name="object 5"/>
          <p:cNvSpPr/>
          <p:nvPr/>
        </p:nvSpPr>
        <p:spPr>
          <a:xfrm>
            <a:off x="664463" y="1527047"/>
            <a:ext cx="7815833" cy="14058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981200" y="1559052"/>
            <a:ext cx="6445250" cy="1295400"/>
          </a:xfrm>
          <a:custGeom>
            <a:avLst/>
            <a:gdLst/>
            <a:ahLst/>
            <a:cxnLst/>
            <a:rect l="l" t="t" r="r" b="b"/>
            <a:pathLst>
              <a:path w="6445250" h="1295400">
                <a:moveTo>
                  <a:pt x="0" y="1295400"/>
                </a:moveTo>
                <a:lnTo>
                  <a:pt x="6444996" y="1295400"/>
                </a:lnTo>
                <a:lnTo>
                  <a:pt x="6444996" y="0"/>
                </a:lnTo>
                <a:lnTo>
                  <a:pt x="0" y="0"/>
                </a:lnTo>
                <a:lnTo>
                  <a:pt x="0" y="1295400"/>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1295400"/>
          </a:xfrm>
          <a:custGeom>
            <a:avLst/>
            <a:gdLst/>
            <a:ahLst/>
            <a:cxnLst/>
            <a:rect l="l" t="t" r="r" b="b"/>
            <a:pathLst>
              <a:path w="7705725" h="1295400">
                <a:moveTo>
                  <a:pt x="0" y="1295400"/>
                </a:moveTo>
                <a:lnTo>
                  <a:pt x="7705344" y="1295400"/>
                </a:lnTo>
                <a:lnTo>
                  <a:pt x="7705344" y="0"/>
                </a:lnTo>
                <a:lnTo>
                  <a:pt x="0" y="0"/>
                </a:lnTo>
                <a:lnTo>
                  <a:pt x="0" y="1295400"/>
                </a:lnTo>
                <a:close/>
              </a:path>
            </a:pathLst>
          </a:custGeom>
          <a:ln w="3175">
            <a:solidFill>
              <a:srgbClr val="D9D9D9"/>
            </a:solidFill>
          </a:ln>
        </p:spPr>
        <p:txBody>
          <a:bodyPr wrap="square" lIns="0" tIns="0" rIns="0" bIns="0" rtlCol="0"/>
          <a:lstStyle/>
          <a:p>
            <a:endParaRPr/>
          </a:p>
        </p:txBody>
      </p:sp>
      <p:sp>
        <p:nvSpPr>
          <p:cNvPr id="8" name="object 8"/>
          <p:cNvSpPr txBox="1"/>
          <p:nvPr/>
        </p:nvSpPr>
        <p:spPr>
          <a:xfrm>
            <a:off x="1981200" y="1814322"/>
            <a:ext cx="6443980" cy="758825"/>
          </a:xfrm>
          <a:prstGeom prst="rect">
            <a:avLst/>
          </a:prstGeom>
        </p:spPr>
        <p:txBody>
          <a:bodyPr vert="horz" wrap="square" lIns="0" tIns="13335" rIns="0" bIns="0" rtlCol="0">
            <a:spAutoFit/>
          </a:bodyPr>
          <a:lstStyle/>
          <a:p>
            <a:pPr marL="211454" marR="537845">
              <a:lnSpc>
                <a:spcPct val="100000"/>
              </a:lnSpc>
              <a:spcBef>
                <a:spcPts val="105"/>
              </a:spcBef>
            </a:pPr>
            <a:r>
              <a:rPr sz="1600" spc="5" dirty="0">
                <a:solidFill>
                  <a:srgbClr val="434343"/>
                </a:solidFill>
                <a:latin typeface="Arial"/>
                <a:cs typeface="Arial"/>
              </a:rPr>
              <a:t>Machine</a:t>
            </a:r>
            <a:r>
              <a:rPr sz="1600" spc="-110" dirty="0">
                <a:solidFill>
                  <a:srgbClr val="434343"/>
                </a:solidFill>
                <a:latin typeface="Arial"/>
                <a:cs typeface="Arial"/>
              </a:rPr>
              <a:t> </a:t>
            </a:r>
            <a:r>
              <a:rPr sz="1600" spc="-10" dirty="0">
                <a:solidFill>
                  <a:srgbClr val="434343"/>
                </a:solidFill>
                <a:latin typeface="Arial"/>
                <a:cs typeface="Arial"/>
              </a:rPr>
              <a:t>Learning</a:t>
            </a:r>
            <a:r>
              <a:rPr sz="1600" spc="-110" dirty="0">
                <a:solidFill>
                  <a:srgbClr val="434343"/>
                </a:solidFill>
                <a:latin typeface="Arial"/>
                <a:cs typeface="Arial"/>
              </a:rPr>
              <a:t> </a:t>
            </a:r>
            <a:r>
              <a:rPr sz="1600" spc="10" dirty="0">
                <a:solidFill>
                  <a:srgbClr val="434343"/>
                </a:solidFill>
                <a:latin typeface="Arial"/>
                <a:cs typeface="Arial"/>
              </a:rPr>
              <a:t>is</a:t>
            </a:r>
            <a:r>
              <a:rPr sz="1600" spc="-55" dirty="0">
                <a:solidFill>
                  <a:srgbClr val="434343"/>
                </a:solidFill>
                <a:latin typeface="Arial"/>
                <a:cs typeface="Arial"/>
              </a:rPr>
              <a:t> </a:t>
            </a:r>
            <a:r>
              <a:rPr sz="1600" spc="-30" dirty="0">
                <a:solidFill>
                  <a:srgbClr val="434343"/>
                </a:solidFill>
                <a:latin typeface="Arial"/>
                <a:cs typeface="Arial"/>
              </a:rPr>
              <a:t>a</a:t>
            </a:r>
            <a:r>
              <a:rPr sz="1600" spc="-55" dirty="0">
                <a:solidFill>
                  <a:srgbClr val="434343"/>
                </a:solidFill>
                <a:latin typeface="Arial"/>
                <a:cs typeface="Arial"/>
              </a:rPr>
              <a:t> </a:t>
            </a:r>
            <a:r>
              <a:rPr sz="1600" dirty="0">
                <a:solidFill>
                  <a:srgbClr val="434343"/>
                </a:solidFill>
                <a:latin typeface="Arial"/>
                <a:cs typeface="Arial"/>
              </a:rPr>
              <a:t>type</a:t>
            </a:r>
            <a:r>
              <a:rPr sz="1600" spc="-70" dirty="0">
                <a:solidFill>
                  <a:srgbClr val="434343"/>
                </a:solidFill>
                <a:latin typeface="Arial"/>
                <a:cs typeface="Arial"/>
              </a:rPr>
              <a:t> </a:t>
            </a:r>
            <a:r>
              <a:rPr sz="1600" spc="35" dirty="0">
                <a:solidFill>
                  <a:srgbClr val="434343"/>
                </a:solidFill>
                <a:latin typeface="Arial"/>
                <a:cs typeface="Arial"/>
              </a:rPr>
              <a:t>of</a:t>
            </a:r>
            <a:r>
              <a:rPr sz="1600" spc="-45" dirty="0">
                <a:solidFill>
                  <a:srgbClr val="434343"/>
                </a:solidFill>
                <a:latin typeface="Arial"/>
                <a:cs typeface="Arial"/>
              </a:rPr>
              <a:t> </a:t>
            </a:r>
            <a:r>
              <a:rPr sz="1600" spc="10" dirty="0">
                <a:solidFill>
                  <a:srgbClr val="434343"/>
                </a:solidFill>
                <a:latin typeface="Arial"/>
                <a:cs typeface="Arial"/>
              </a:rPr>
              <a:t>Artificial</a:t>
            </a:r>
            <a:r>
              <a:rPr sz="1600" spc="-55" dirty="0">
                <a:solidFill>
                  <a:srgbClr val="434343"/>
                </a:solidFill>
                <a:latin typeface="Arial"/>
                <a:cs typeface="Arial"/>
              </a:rPr>
              <a:t> </a:t>
            </a:r>
            <a:r>
              <a:rPr sz="1600" spc="-10" dirty="0">
                <a:solidFill>
                  <a:srgbClr val="434343"/>
                </a:solidFill>
                <a:latin typeface="Arial"/>
                <a:cs typeface="Arial"/>
              </a:rPr>
              <a:t>Intelligence</a:t>
            </a:r>
            <a:r>
              <a:rPr sz="1600" spc="-70" dirty="0">
                <a:solidFill>
                  <a:srgbClr val="434343"/>
                </a:solidFill>
                <a:latin typeface="Arial"/>
                <a:cs typeface="Arial"/>
              </a:rPr>
              <a:t> </a:t>
            </a:r>
            <a:r>
              <a:rPr sz="1600" spc="30" dirty="0">
                <a:solidFill>
                  <a:srgbClr val="434343"/>
                </a:solidFill>
                <a:latin typeface="Arial"/>
                <a:cs typeface="Arial"/>
              </a:rPr>
              <a:t>that</a:t>
            </a:r>
            <a:r>
              <a:rPr sz="1600" spc="-20" dirty="0">
                <a:solidFill>
                  <a:srgbClr val="434343"/>
                </a:solidFill>
                <a:latin typeface="Arial"/>
                <a:cs typeface="Arial"/>
              </a:rPr>
              <a:t> </a:t>
            </a:r>
            <a:r>
              <a:rPr sz="1600" spc="-10" dirty="0">
                <a:solidFill>
                  <a:srgbClr val="434343"/>
                </a:solidFill>
                <a:latin typeface="Arial"/>
                <a:cs typeface="Arial"/>
              </a:rPr>
              <a:t>provides  </a:t>
            </a:r>
            <a:r>
              <a:rPr sz="1600" spc="15" dirty="0">
                <a:solidFill>
                  <a:srgbClr val="434343"/>
                </a:solidFill>
                <a:latin typeface="Arial"/>
                <a:cs typeface="Arial"/>
              </a:rPr>
              <a:t>computers </a:t>
            </a:r>
            <a:r>
              <a:rPr sz="1600" spc="35" dirty="0">
                <a:solidFill>
                  <a:srgbClr val="434343"/>
                </a:solidFill>
                <a:latin typeface="Arial"/>
                <a:cs typeface="Arial"/>
              </a:rPr>
              <a:t>with </a:t>
            </a:r>
            <a:r>
              <a:rPr sz="1600" dirty="0">
                <a:solidFill>
                  <a:srgbClr val="434343"/>
                </a:solidFill>
                <a:latin typeface="Arial"/>
                <a:cs typeface="Arial"/>
              </a:rPr>
              <a:t>the </a:t>
            </a:r>
            <a:r>
              <a:rPr sz="1600" spc="5" dirty="0">
                <a:solidFill>
                  <a:srgbClr val="434343"/>
                </a:solidFill>
                <a:latin typeface="Arial"/>
                <a:cs typeface="Arial"/>
              </a:rPr>
              <a:t>ability </a:t>
            </a:r>
            <a:r>
              <a:rPr sz="1600" spc="40" dirty="0">
                <a:solidFill>
                  <a:srgbClr val="434343"/>
                </a:solidFill>
                <a:latin typeface="Arial"/>
                <a:cs typeface="Arial"/>
              </a:rPr>
              <a:t>to </a:t>
            </a:r>
            <a:r>
              <a:rPr sz="1600" spc="-15" dirty="0">
                <a:solidFill>
                  <a:srgbClr val="F57B00"/>
                </a:solidFill>
                <a:latin typeface="Arial"/>
                <a:cs typeface="Arial"/>
              </a:rPr>
              <a:t>learn </a:t>
            </a:r>
            <a:r>
              <a:rPr sz="1600" spc="30" dirty="0">
                <a:solidFill>
                  <a:srgbClr val="F57B00"/>
                </a:solidFill>
                <a:latin typeface="Arial"/>
                <a:cs typeface="Arial"/>
              </a:rPr>
              <a:t>without </a:t>
            </a:r>
            <a:r>
              <a:rPr sz="1600" spc="-15" dirty="0">
                <a:solidFill>
                  <a:srgbClr val="F57B00"/>
                </a:solidFill>
                <a:latin typeface="Arial"/>
                <a:cs typeface="Arial"/>
              </a:rPr>
              <a:t>being </a:t>
            </a:r>
            <a:r>
              <a:rPr sz="1600" dirty="0">
                <a:solidFill>
                  <a:srgbClr val="F57B00"/>
                </a:solidFill>
                <a:latin typeface="Arial"/>
                <a:cs typeface="Arial"/>
              </a:rPr>
              <a:t>explicitly  programmed.</a:t>
            </a:r>
            <a:endParaRPr sz="1600" dirty="0">
              <a:latin typeface="Arial"/>
              <a:cs typeface="Arial"/>
            </a:endParaRPr>
          </a:p>
        </p:txBody>
      </p:sp>
      <p:sp>
        <p:nvSpPr>
          <p:cNvPr id="10" name="object 10"/>
          <p:cNvSpPr/>
          <p:nvPr/>
        </p:nvSpPr>
        <p:spPr>
          <a:xfrm>
            <a:off x="664463" y="3011423"/>
            <a:ext cx="7815833" cy="3451098"/>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20851" y="3043427"/>
            <a:ext cx="7705725" cy="3340735"/>
          </a:xfrm>
          <a:custGeom>
            <a:avLst/>
            <a:gdLst/>
            <a:ahLst/>
            <a:cxnLst/>
            <a:rect l="l" t="t" r="r" b="b"/>
            <a:pathLst>
              <a:path w="7705725" h="3340735">
                <a:moveTo>
                  <a:pt x="0" y="3340608"/>
                </a:moveTo>
                <a:lnTo>
                  <a:pt x="7705344" y="3340608"/>
                </a:lnTo>
                <a:lnTo>
                  <a:pt x="7705344" y="0"/>
                </a:lnTo>
                <a:lnTo>
                  <a:pt x="0" y="0"/>
                </a:lnTo>
                <a:lnTo>
                  <a:pt x="0" y="3340608"/>
                </a:lnTo>
                <a:close/>
              </a:path>
            </a:pathLst>
          </a:custGeom>
          <a:solidFill>
            <a:srgbClr val="FFFFFF"/>
          </a:solidFill>
        </p:spPr>
        <p:txBody>
          <a:bodyPr wrap="square" lIns="0" tIns="0" rIns="0" bIns="0" rtlCol="0"/>
          <a:lstStyle/>
          <a:p>
            <a:endParaRPr/>
          </a:p>
        </p:txBody>
      </p:sp>
      <p:sp>
        <p:nvSpPr>
          <p:cNvPr id="12" name="object 12"/>
          <p:cNvSpPr/>
          <p:nvPr/>
        </p:nvSpPr>
        <p:spPr>
          <a:xfrm>
            <a:off x="4148328" y="3264408"/>
            <a:ext cx="2113026" cy="902970"/>
          </a:xfrm>
          <a:prstGeom prst="rect">
            <a:avLst/>
          </a:prstGeom>
          <a:blipFill>
            <a:blip r:embed="rId6" cstate="print"/>
            <a:stretch>
              <a:fillRect/>
            </a:stretch>
          </a:blipFill>
        </p:spPr>
        <p:txBody>
          <a:bodyPr wrap="square" lIns="0" tIns="0" rIns="0" bIns="0" rtlCol="0"/>
          <a:lstStyle/>
          <a:p>
            <a:endParaRPr/>
          </a:p>
        </p:txBody>
      </p:sp>
      <p:sp>
        <p:nvSpPr>
          <p:cNvPr id="13" name="object 13"/>
          <p:cNvSpPr txBox="1"/>
          <p:nvPr/>
        </p:nvSpPr>
        <p:spPr>
          <a:xfrm>
            <a:off x="4204715" y="3296411"/>
            <a:ext cx="2002789" cy="792480"/>
          </a:xfrm>
          <a:prstGeom prst="rect">
            <a:avLst/>
          </a:prstGeom>
          <a:solidFill>
            <a:srgbClr val="4AACC5"/>
          </a:solidFill>
          <a:ln w="3175">
            <a:solidFill>
              <a:srgbClr val="BEBEBE"/>
            </a:solidFill>
          </a:ln>
        </p:spPr>
        <p:txBody>
          <a:bodyPr vert="horz" wrap="square" lIns="0" tIns="171450" rIns="0" bIns="0" rtlCol="0">
            <a:spAutoFit/>
          </a:bodyPr>
          <a:lstStyle/>
          <a:p>
            <a:pPr marL="1270" algn="ctr">
              <a:lnSpc>
                <a:spcPct val="100000"/>
              </a:lnSpc>
              <a:spcBef>
                <a:spcPts val="1350"/>
              </a:spcBef>
            </a:pPr>
            <a:r>
              <a:rPr sz="1400" dirty="0">
                <a:solidFill>
                  <a:srgbClr val="FFFFFF"/>
                </a:solidFill>
                <a:latin typeface="Arial"/>
                <a:cs typeface="Arial"/>
              </a:rPr>
              <a:t>Machine</a:t>
            </a:r>
            <a:r>
              <a:rPr sz="1400" spc="5" dirty="0">
                <a:solidFill>
                  <a:srgbClr val="FFFFFF"/>
                </a:solidFill>
                <a:latin typeface="Arial"/>
                <a:cs typeface="Arial"/>
              </a:rPr>
              <a:t> </a:t>
            </a:r>
            <a:r>
              <a:rPr sz="1400" spc="-10" dirty="0">
                <a:solidFill>
                  <a:srgbClr val="FFFFFF"/>
                </a:solidFill>
                <a:latin typeface="Arial"/>
                <a:cs typeface="Arial"/>
              </a:rPr>
              <a:t>Learning</a:t>
            </a:r>
            <a:endParaRPr sz="1400">
              <a:latin typeface="Arial"/>
              <a:cs typeface="Arial"/>
            </a:endParaRPr>
          </a:p>
          <a:p>
            <a:pPr algn="ctr">
              <a:lnSpc>
                <a:spcPct val="100000"/>
              </a:lnSpc>
            </a:pPr>
            <a:r>
              <a:rPr sz="1400" spc="20" dirty="0">
                <a:solidFill>
                  <a:srgbClr val="FFFFFF"/>
                </a:solidFill>
                <a:latin typeface="Arial"/>
                <a:cs typeface="Arial"/>
              </a:rPr>
              <a:t>Algorithm</a:t>
            </a:r>
            <a:endParaRPr sz="1400">
              <a:latin typeface="Arial"/>
              <a:cs typeface="Arial"/>
            </a:endParaRPr>
          </a:p>
        </p:txBody>
      </p:sp>
      <p:sp>
        <p:nvSpPr>
          <p:cNvPr id="14" name="object 14"/>
          <p:cNvSpPr/>
          <p:nvPr/>
        </p:nvSpPr>
        <p:spPr>
          <a:xfrm>
            <a:off x="3204972" y="3633215"/>
            <a:ext cx="1002030" cy="119380"/>
          </a:xfrm>
          <a:custGeom>
            <a:avLst/>
            <a:gdLst/>
            <a:ahLst/>
            <a:cxnLst/>
            <a:rect l="l" t="t" r="r" b="b"/>
            <a:pathLst>
              <a:path w="1002029" h="119379">
                <a:moveTo>
                  <a:pt x="883030" y="0"/>
                </a:moveTo>
                <a:lnTo>
                  <a:pt x="883030" y="118871"/>
                </a:lnTo>
                <a:lnTo>
                  <a:pt x="962278" y="79247"/>
                </a:lnTo>
                <a:lnTo>
                  <a:pt x="902842" y="79247"/>
                </a:lnTo>
                <a:lnTo>
                  <a:pt x="902842" y="39623"/>
                </a:lnTo>
                <a:lnTo>
                  <a:pt x="962278" y="39623"/>
                </a:lnTo>
                <a:lnTo>
                  <a:pt x="883030" y="0"/>
                </a:lnTo>
                <a:close/>
              </a:path>
              <a:path w="1002029" h="119379">
                <a:moveTo>
                  <a:pt x="883030" y="39623"/>
                </a:moveTo>
                <a:lnTo>
                  <a:pt x="0" y="39623"/>
                </a:lnTo>
                <a:lnTo>
                  <a:pt x="0" y="79247"/>
                </a:lnTo>
                <a:lnTo>
                  <a:pt x="883030" y="79247"/>
                </a:lnTo>
                <a:lnTo>
                  <a:pt x="883030" y="39623"/>
                </a:lnTo>
                <a:close/>
              </a:path>
              <a:path w="1002029" h="119379">
                <a:moveTo>
                  <a:pt x="962278" y="39623"/>
                </a:moveTo>
                <a:lnTo>
                  <a:pt x="902842" y="39623"/>
                </a:lnTo>
                <a:lnTo>
                  <a:pt x="902842" y="79247"/>
                </a:lnTo>
                <a:lnTo>
                  <a:pt x="962278" y="79247"/>
                </a:lnTo>
                <a:lnTo>
                  <a:pt x="1001902" y="59435"/>
                </a:lnTo>
                <a:lnTo>
                  <a:pt x="962278" y="39623"/>
                </a:lnTo>
                <a:close/>
              </a:path>
            </a:pathLst>
          </a:custGeom>
          <a:solidFill>
            <a:srgbClr val="4AACC5"/>
          </a:solidFill>
        </p:spPr>
        <p:txBody>
          <a:bodyPr wrap="square" lIns="0" tIns="0" rIns="0" bIns="0" rtlCol="0"/>
          <a:lstStyle/>
          <a:p>
            <a:endParaRPr/>
          </a:p>
        </p:txBody>
      </p:sp>
      <p:sp>
        <p:nvSpPr>
          <p:cNvPr id="15" name="object 15"/>
          <p:cNvSpPr/>
          <p:nvPr/>
        </p:nvSpPr>
        <p:spPr>
          <a:xfrm>
            <a:off x="5148071" y="4088891"/>
            <a:ext cx="119380" cy="720090"/>
          </a:xfrm>
          <a:custGeom>
            <a:avLst/>
            <a:gdLst/>
            <a:ahLst/>
            <a:cxnLst/>
            <a:rect l="l" t="t" r="r" b="b"/>
            <a:pathLst>
              <a:path w="119379" h="720089">
                <a:moveTo>
                  <a:pt x="39624" y="601217"/>
                </a:moveTo>
                <a:lnTo>
                  <a:pt x="0" y="601217"/>
                </a:lnTo>
                <a:lnTo>
                  <a:pt x="59436" y="720089"/>
                </a:lnTo>
                <a:lnTo>
                  <a:pt x="108965" y="621029"/>
                </a:lnTo>
                <a:lnTo>
                  <a:pt x="39624" y="621029"/>
                </a:lnTo>
                <a:lnTo>
                  <a:pt x="39624" y="601217"/>
                </a:lnTo>
                <a:close/>
              </a:path>
              <a:path w="119379" h="720089">
                <a:moveTo>
                  <a:pt x="79248" y="0"/>
                </a:moveTo>
                <a:lnTo>
                  <a:pt x="39624" y="0"/>
                </a:lnTo>
                <a:lnTo>
                  <a:pt x="39624" y="621029"/>
                </a:lnTo>
                <a:lnTo>
                  <a:pt x="79248" y="621029"/>
                </a:lnTo>
                <a:lnTo>
                  <a:pt x="79248" y="0"/>
                </a:lnTo>
                <a:close/>
              </a:path>
              <a:path w="119379" h="720089">
                <a:moveTo>
                  <a:pt x="118872" y="601217"/>
                </a:moveTo>
                <a:lnTo>
                  <a:pt x="79248" y="601217"/>
                </a:lnTo>
                <a:lnTo>
                  <a:pt x="79248" y="621029"/>
                </a:lnTo>
                <a:lnTo>
                  <a:pt x="108965" y="621029"/>
                </a:lnTo>
                <a:lnTo>
                  <a:pt x="118872" y="601217"/>
                </a:lnTo>
                <a:close/>
              </a:path>
            </a:pathLst>
          </a:custGeom>
          <a:solidFill>
            <a:srgbClr val="4AACC5"/>
          </a:solidFill>
        </p:spPr>
        <p:txBody>
          <a:bodyPr wrap="square" lIns="0" tIns="0" rIns="0" bIns="0" rtlCol="0"/>
          <a:lstStyle/>
          <a:p>
            <a:endParaRPr/>
          </a:p>
        </p:txBody>
      </p:sp>
      <p:sp>
        <p:nvSpPr>
          <p:cNvPr id="16" name="object 16"/>
          <p:cNvSpPr/>
          <p:nvPr/>
        </p:nvSpPr>
        <p:spPr>
          <a:xfrm>
            <a:off x="4148328" y="4776215"/>
            <a:ext cx="2113026" cy="902969"/>
          </a:xfrm>
          <a:prstGeom prst="rect">
            <a:avLst/>
          </a:prstGeom>
          <a:blipFill>
            <a:blip r:embed="rId6" cstate="print"/>
            <a:stretch>
              <a:fillRect/>
            </a:stretch>
          </a:blipFill>
        </p:spPr>
        <p:txBody>
          <a:bodyPr wrap="square" lIns="0" tIns="0" rIns="0" bIns="0" rtlCol="0"/>
          <a:lstStyle/>
          <a:p>
            <a:endParaRPr/>
          </a:p>
        </p:txBody>
      </p:sp>
      <p:sp>
        <p:nvSpPr>
          <p:cNvPr id="17" name="object 17"/>
          <p:cNvSpPr txBox="1"/>
          <p:nvPr/>
        </p:nvSpPr>
        <p:spPr>
          <a:xfrm>
            <a:off x="4204715" y="4808220"/>
            <a:ext cx="2002789" cy="792480"/>
          </a:xfrm>
          <a:prstGeom prst="rect">
            <a:avLst/>
          </a:prstGeom>
          <a:solidFill>
            <a:srgbClr val="4AACC5"/>
          </a:solidFill>
          <a:ln w="3175">
            <a:solidFill>
              <a:srgbClr val="BEBEBE"/>
            </a:solidFill>
          </a:ln>
        </p:spPr>
        <p:txBody>
          <a:bodyPr vert="horz" wrap="square" lIns="0" tIns="1905" rIns="0" bIns="0" rtlCol="0">
            <a:spAutoFit/>
          </a:bodyPr>
          <a:lstStyle/>
          <a:p>
            <a:pPr>
              <a:lnSpc>
                <a:spcPct val="100000"/>
              </a:lnSpc>
              <a:spcBef>
                <a:spcPts val="15"/>
              </a:spcBef>
            </a:pPr>
            <a:endParaRPr sz="1900">
              <a:latin typeface="Times New Roman"/>
              <a:cs typeface="Times New Roman"/>
            </a:endParaRPr>
          </a:p>
          <a:p>
            <a:pPr marL="406400">
              <a:lnSpc>
                <a:spcPct val="100000"/>
              </a:lnSpc>
            </a:pPr>
            <a:r>
              <a:rPr sz="1400" spc="-20" dirty="0">
                <a:solidFill>
                  <a:srgbClr val="FFFFFF"/>
                </a:solidFill>
                <a:latin typeface="Arial"/>
                <a:cs typeface="Arial"/>
              </a:rPr>
              <a:t>Learned</a:t>
            </a:r>
            <a:r>
              <a:rPr sz="1400" spc="10" dirty="0">
                <a:solidFill>
                  <a:srgbClr val="FFFFFF"/>
                </a:solidFill>
                <a:latin typeface="Arial"/>
                <a:cs typeface="Arial"/>
              </a:rPr>
              <a:t> </a:t>
            </a:r>
            <a:r>
              <a:rPr sz="1400" spc="15" dirty="0">
                <a:solidFill>
                  <a:srgbClr val="FFFFFF"/>
                </a:solidFill>
                <a:latin typeface="Arial"/>
                <a:cs typeface="Arial"/>
              </a:rPr>
              <a:t>Model</a:t>
            </a:r>
            <a:endParaRPr sz="1400">
              <a:latin typeface="Arial"/>
              <a:cs typeface="Arial"/>
            </a:endParaRPr>
          </a:p>
        </p:txBody>
      </p:sp>
      <p:sp>
        <p:nvSpPr>
          <p:cNvPr id="18" name="object 18"/>
          <p:cNvSpPr/>
          <p:nvPr/>
        </p:nvSpPr>
        <p:spPr>
          <a:xfrm>
            <a:off x="3201923" y="5145023"/>
            <a:ext cx="1002665" cy="119380"/>
          </a:xfrm>
          <a:custGeom>
            <a:avLst/>
            <a:gdLst/>
            <a:ahLst/>
            <a:cxnLst/>
            <a:rect l="l" t="t" r="r" b="b"/>
            <a:pathLst>
              <a:path w="1002664" h="119379">
                <a:moveTo>
                  <a:pt x="883792" y="0"/>
                </a:moveTo>
                <a:lnTo>
                  <a:pt x="883792" y="118872"/>
                </a:lnTo>
                <a:lnTo>
                  <a:pt x="963040" y="79248"/>
                </a:lnTo>
                <a:lnTo>
                  <a:pt x="903604" y="79248"/>
                </a:lnTo>
                <a:lnTo>
                  <a:pt x="903604" y="39624"/>
                </a:lnTo>
                <a:lnTo>
                  <a:pt x="963040" y="39624"/>
                </a:lnTo>
                <a:lnTo>
                  <a:pt x="883792" y="0"/>
                </a:lnTo>
                <a:close/>
              </a:path>
              <a:path w="1002664" h="119379">
                <a:moveTo>
                  <a:pt x="883792" y="39624"/>
                </a:moveTo>
                <a:lnTo>
                  <a:pt x="0" y="39624"/>
                </a:lnTo>
                <a:lnTo>
                  <a:pt x="0" y="79248"/>
                </a:lnTo>
                <a:lnTo>
                  <a:pt x="883792" y="79248"/>
                </a:lnTo>
                <a:lnTo>
                  <a:pt x="883792" y="39624"/>
                </a:lnTo>
                <a:close/>
              </a:path>
              <a:path w="1002664" h="119379">
                <a:moveTo>
                  <a:pt x="963040" y="39624"/>
                </a:moveTo>
                <a:lnTo>
                  <a:pt x="903604" y="39624"/>
                </a:lnTo>
                <a:lnTo>
                  <a:pt x="903604" y="79248"/>
                </a:lnTo>
                <a:lnTo>
                  <a:pt x="963040" y="79248"/>
                </a:lnTo>
                <a:lnTo>
                  <a:pt x="1002664" y="59436"/>
                </a:lnTo>
                <a:lnTo>
                  <a:pt x="963040" y="39624"/>
                </a:lnTo>
                <a:close/>
              </a:path>
            </a:pathLst>
          </a:custGeom>
          <a:solidFill>
            <a:srgbClr val="4AACC5"/>
          </a:solidFill>
        </p:spPr>
        <p:txBody>
          <a:bodyPr wrap="square" lIns="0" tIns="0" rIns="0" bIns="0" rtlCol="0"/>
          <a:lstStyle/>
          <a:p>
            <a:endParaRPr/>
          </a:p>
        </p:txBody>
      </p:sp>
      <p:sp>
        <p:nvSpPr>
          <p:cNvPr id="19" name="object 19"/>
          <p:cNvSpPr/>
          <p:nvPr/>
        </p:nvSpPr>
        <p:spPr>
          <a:xfrm>
            <a:off x="6207252" y="5145023"/>
            <a:ext cx="676910" cy="119380"/>
          </a:xfrm>
          <a:custGeom>
            <a:avLst/>
            <a:gdLst/>
            <a:ahLst/>
            <a:cxnLst/>
            <a:rect l="l" t="t" r="r" b="b"/>
            <a:pathLst>
              <a:path w="676909" h="119379">
                <a:moveTo>
                  <a:pt x="557529" y="0"/>
                </a:moveTo>
                <a:lnTo>
                  <a:pt x="557529" y="118872"/>
                </a:lnTo>
                <a:lnTo>
                  <a:pt x="636777" y="79248"/>
                </a:lnTo>
                <a:lnTo>
                  <a:pt x="577342" y="79248"/>
                </a:lnTo>
                <a:lnTo>
                  <a:pt x="577342" y="39624"/>
                </a:lnTo>
                <a:lnTo>
                  <a:pt x="636777" y="39624"/>
                </a:lnTo>
                <a:lnTo>
                  <a:pt x="557529" y="0"/>
                </a:lnTo>
                <a:close/>
              </a:path>
              <a:path w="676909" h="119379">
                <a:moveTo>
                  <a:pt x="557529" y="39624"/>
                </a:moveTo>
                <a:lnTo>
                  <a:pt x="0" y="39624"/>
                </a:lnTo>
                <a:lnTo>
                  <a:pt x="0" y="79248"/>
                </a:lnTo>
                <a:lnTo>
                  <a:pt x="557529" y="79248"/>
                </a:lnTo>
                <a:lnTo>
                  <a:pt x="557529" y="39624"/>
                </a:lnTo>
                <a:close/>
              </a:path>
              <a:path w="676909" h="119379">
                <a:moveTo>
                  <a:pt x="636777" y="39624"/>
                </a:moveTo>
                <a:lnTo>
                  <a:pt x="577342" y="39624"/>
                </a:lnTo>
                <a:lnTo>
                  <a:pt x="577342" y="79248"/>
                </a:lnTo>
                <a:lnTo>
                  <a:pt x="636777" y="79248"/>
                </a:lnTo>
                <a:lnTo>
                  <a:pt x="676401" y="59436"/>
                </a:lnTo>
                <a:lnTo>
                  <a:pt x="636777" y="39624"/>
                </a:lnTo>
                <a:close/>
              </a:path>
            </a:pathLst>
          </a:custGeom>
          <a:solidFill>
            <a:srgbClr val="4AACC5"/>
          </a:solidFill>
        </p:spPr>
        <p:txBody>
          <a:bodyPr wrap="square" lIns="0" tIns="0" rIns="0" bIns="0" rtlCol="0"/>
          <a:lstStyle/>
          <a:p>
            <a:endParaRPr/>
          </a:p>
        </p:txBody>
      </p:sp>
      <p:sp>
        <p:nvSpPr>
          <p:cNvPr id="20" name="object 20"/>
          <p:cNvSpPr/>
          <p:nvPr/>
        </p:nvSpPr>
        <p:spPr>
          <a:xfrm>
            <a:off x="1124711" y="4776215"/>
            <a:ext cx="2131314" cy="902969"/>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1847088" y="4785359"/>
            <a:ext cx="683513" cy="915161"/>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1181100" y="4808220"/>
            <a:ext cx="2021205" cy="792480"/>
          </a:xfrm>
          <a:custGeom>
            <a:avLst/>
            <a:gdLst/>
            <a:ahLst/>
            <a:cxnLst/>
            <a:rect l="l" t="t" r="r" b="b"/>
            <a:pathLst>
              <a:path w="2021205" h="792479">
                <a:moveTo>
                  <a:pt x="0" y="792479"/>
                </a:moveTo>
                <a:lnTo>
                  <a:pt x="2020824" y="792479"/>
                </a:lnTo>
                <a:lnTo>
                  <a:pt x="2020824" y="0"/>
                </a:lnTo>
                <a:lnTo>
                  <a:pt x="0" y="0"/>
                </a:lnTo>
                <a:lnTo>
                  <a:pt x="0" y="792479"/>
                </a:lnTo>
                <a:close/>
              </a:path>
            </a:pathLst>
          </a:custGeom>
          <a:solidFill>
            <a:srgbClr val="4AACC5"/>
          </a:solidFill>
        </p:spPr>
        <p:txBody>
          <a:bodyPr wrap="square" lIns="0" tIns="0" rIns="0" bIns="0" rtlCol="0"/>
          <a:lstStyle/>
          <a:p>
            <a:endParaRPr/>
          </a:p>
        </p:txBody>
      </p:sp>
      <p:sp>
        <p:nvSpPr>
          <p:cNvPr id="23" name="object 23"/>
          <p:cNvSpPr/>
          <p:nvPr/>
        </p:nvSpPr>
        <p:spPr>
          <a:xfrm>
            <a:off x="2064130" y="4925263"/>
            <a:ext cx="505968" cy="265480"/>
          </a:xfrm>
          <a:prstGeom prst="rect">
            <a:avLst/>
          </a:prstGeom>
          <a:blipFill>
            <a:blip r:embed="rId9" cstate="print"/>
            <a:stretch>
              <a:fillRect/>
            </a:stretch>
          </a:blipFill>
        </p:spPr>
        <p:txBody>
          <a:bodyPr wrap="square" lIns="0" tIns="0" rIns="0" bIns="0" rtlCol="0"/>
          <a:lstStyle/>
          <a:p>
            <a:endParaRPr/>
          </a:p>
        </p:txBody>
      </p:sp>
      <p:sp>
        <p:nvSpPr>
          <p:cNvPr id="24" name="object 24"/>
          <p:cNvSpPr txBox="1"/>
          <p:nvPr/>
        </p:nvSpPr>
        <p:spPr>
          <a:xfrm>
            <a:off x="1181100" y="4808220"/>
            <a:ext cx="2021205" cy="792480"/>
          </a:xfrm>
          <a:prstGeom prst="rect">
            <a:avLst/>
          </a:prstGeom>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25"/>
              </a:spcBef>
            </a:pPr>
            <a:endParaRPr sz="1700">
              <a:latin typeface="Times New Roman"/>
              <a:cs typeface="Times New Roman"/>
            </a:endParaRPr>
          </a:p>
          <a:p>
            <a:pPr algn="ctr">
              <a:lnSpc>
                <a:spcPct val="100000"/>
              </a:lnSpc>
            </a:pPr>
            <a:r>
              <a:rPr sz="1400" spc="-25" dirty="0">
                <a:solidFill>
                  <a:srgbClr val="FFFFFF"/>
                </a:solidFill>
                <a:latin typeface="Arial"/>
                <a:cs typeface="Arial"/>
              </a:rPr>
              <a:t>Data</a:t>
            </a:r>
            <a:endParaRPr sz="1400">
              <a:latin typeface="Arial"/>
              <a:cs typeface="Arial"/>
            </a:endParaRPr>
          </a:p>
        </p:txBody>
      </p:sp>
      <p:sp>
        <p:nvSpPr>
          <p:cNvPr id="25" name="object 25"/>
          <p:cNvSpPr/>
          <p:nvPr/>
        </p:nvSpPr>
        <p:spPr>
          <a:xfrm>
            <a:off x="6827519" y="4919471"/>
            <a:ext cx="1262633" cy="613409"/>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6891528" y="5013972"/>
            <a:ext cx="1128522" cy="479285"/>
          </a:xfrm>
          <a:prstGeom prst="rect">
            <a:avLst/>
          </a:prstGeom>
          <a:blipFill>
            <a:blip r:embed="rId11" cstate="print"/>
            <a:stretch>
              <a:fillRect/>
            </a:stretch>
          </a:blipFill>
        </p:spPr>
        <p:txBody>
          <a:bodyPr wrap="square" lIns="0" tIns="0" rIns="0" bIns="0" rtlCol="0"/>
          <a:lstStyle/>
          <a:p>
            <a:endParaRPr/>
          </a:p>
        </p:txBody>
      </p:sp>
      <p:sp>
        <p:nvSpPr>
          <p:cNvPr id="27" name="object 27"/>
          <p:cNvSpPr txBox="1"/>
          <p:nvPr/>
        </p:nvSpPr>
        <p:spPr>
          <a:xfrm>
            <a:off x="6883907" y="4951476"/>
            <a:ext cx="1152525" cy="502920"/>
          </a:xfrm>
          <a:prstGeom prst="rect">
            <a:avLst/>
          </a:prstGeom>
          <a:solidFill>
            <a:srgbClr val="4AACC5"/>
          </a:solidFill>
          <a:ln w="3175">
            <a:solidFill>
              <a:srgbClr val="BEBEBE"/>
            </a:solidFill>
          </a:ln>
        </p:spPr>
        <p:txBody>
          <a:bodyPr vert="horz" wrap="square" lIns="0" tIns="136525" rIns="0" bIns="0" rtlCol="0">
            <a:spAutoFit/>
          </a:bodyPr>
          <a:lstStyle/>
          <a:p>
            <a:pPr marL="170815">
              <a:lnSpc>
                <a:spcPct val="100000"/>
              </a:lnSpc>
              <a:spcBef>
                <a:spcPts val="1075"/>
              </a:spcBef>
            </a:pPr>
            <a:r>
              <a:rPr sz="1400" spc="10" dirty="0">
                <a:solidFill>
                  <a:srgbClr val="FFFFFF"/>
                </a:solidFill>
                <a:latin typeface="Arial"/>
                <a:cs typeface="Arial"/>
              </a:rPr>
              <a:t>Prediction</a:t>
            </a:r>
            <a:endParaRPr sz="1400">
              <a:latin typeface="Arial"/>
              <a:cs typeface="Arial"/>
            </a:endParaRPr>
          </a:p>
        </p:txBody>
      </p:sp>
      <p:sp>
        <p:nvSpPr>
          <p:cNvPr id="28" name="object 28"/>
          <p:cNvSpPr/>
          <p:nvPr/>
        </p:nvSpPr>
        <p:spPr>
          <a:xfrm>
            <a:off x="1127760" y="3264408"/>
            <a:ext cx="2131314" cy="902970"/>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1511808" y="3270503"/>
            <a:ext cx="1357122" cy="915162"/>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1184147" y="3296411"/>
            <a:ext cx="2021205" cy="792480"/>
          </a:xfrm>
          <a:custGeom>
            <a:avLst/>
            <a:gdLst/>
            <a:ahLst/>
            <a:cxnLst/>
            <a:rect l="l" t="t" r="r" b="b"/>
            <a:pathLst>
              <a:path w="2021205" h="792479">
                <a:moveTo>
                  <a:pt x="0" y="792480"/>
                </a:moveTo>
                <a:lnTo>
                  <a:pt x="2020824" y="792480"/>
                </a:lnTo>
                <a:lnTo>
                  <a:pt x="2020824" y="0"/>
                </a:lnTo>
                <a:lnTo>
                  <a:pt x="0" y="0"/>
                </a:lnTo>
                <a:lnTo>
                  <a:pt x="0" y="792480"/>
                </a:lnTo>
                <a:close/>
              </a:path>
            </a:pathLst>
          </a:custGeom>
          <a:solidFill>
            <a:srgbClr val="4AACC5"/>
          </a:solidFill>
        </p:spPr>
        <p:txBody>
          <a:bodyPr wrap="square" lIns="0" tIns="0" rIns="0" bIns="0" rtlCol="0"/>
          <a:lstStyle/>
          <a:p>
            <a:endParaRPr/>
          </a:p>
        </p:txBody>
      </p:sp>
      <p:sp>
        <p:nvSpPr>
          <p:cNvPr id="31" name="object 31"/>
          <p:cNvSpPr/>
          <p:nvPr/>
        </p:nvSpPr>
        <p:spPr>
          <a:xfrm>
            <a:off x="2066544" y="3412871"/>
            <a:ext cx="505968" cy="265175"/>
          </a:xfrm>
          <a:prstGeom prst="rect">
            <a:avLst/>
          </a:prstGeom>
          <a:blipFill>
            <a:blip r:embed="rId13" cstate="print"/>
            <a:stretch>
              <a:fillRect/>
            </a:stretch>
          </a:blipFill>
        </p:spPr>
        <p:txBody>
          <a:bodyPr wrap="square" lIns="0" tIns="0" rIns="0" bIns="0" rtlCol="0"/>
          <a:lstStyle/>
          <a:p>
            <a:endParaRPr/>
          </a:p>
        </p:txBody>
      </p:sp>
      <p:sp>
        <p:nvSpPr>
          <p:cNvPr id="32" name="object 32"/>
          <p:cNvSpPr txBox="1"/>
          <p:nvPr/>
        </p:nvSpPr>
        <p:spPr>
          <a:xfrm>
            <a:off x="1184147" y="3296411"/>
            <a:ext cx="2021205" cy="792480"/>
          </a:xfrm>
          <a:prstGeom prst="rect">
            <a:avLst/>
          </a:prstGeom>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15"/>
              </a:spcBef>
            </a:pPr>
            <a:endParaRPr sz="1700">
              <a:latin typeface="Times New Roman"/>
              <a:cs typeface="Times New Roman"/>
            </a:endParaRPr>
          </a:p>
          <a:p>
            <a:pPr marL="488950">
              <a:lnSpc>
                <a:spcPct val="100000"/>
              </a:lnSpc>
            </a:pPr>
            <a:r>
              <a:rPr sz="1400" spc="-10" dirty="0">
                <a:solidFill>
                  <a:srgbClr val="FFFFFF"/>
                </a:solidFill>
                <a:latin typeface="Arial"/>
                <a:cs typeface="Arial"/>
              </a:rPr>
              <a:t>Labeled</a:t>
            </a:r>
            <a:r>
              <a:rPr sz="1400" spc="-15" dirty="0">
                <a:solidFill>
                  <a:srgbClr val="FFFFFF"/>
                </a:solidFill>
                <a:latin typeface="Arial"/>
                <a:cs typeface="Arial"/>
              </a:rPr>
              <a:t> </a:t>
            </a:r>
            <a:r>
              <a:rPr sz="1400" spc="-25" dirty="0">
                <a:solidFill>
                  <a:srgbClr val="FFFFFF"/>
                </a:solidFill>
                <a:latin typeface="Arial"/>
                <a:cs typeface="Arial"/>
              </a:rPr>
              <a:t>Data</a:t>
            </a:r>
            <a:endParaRPr sz="1400">
              <a:latin typeface="Arial"/>
              <a:cs typeface="Arial"/>
            </a:endParaRPr>
          </a:p>
        </p:txBody>
      </p:sp>
      <p:sp>
        <p:nvSpPr>
          <p:cNvPr id="33" name="object 33"/>
          <p:cNvSpPr/>
          <p:nvPr/>
        </p:nvSpPr>
        <p:spPr>
          <a:xfrm>
            <a:off x="1266444" y="4436364"/>
            <a:ext cx="6607175" cy="0"/>
          </a:xfrm>
          <a:custGeom>
            <a:avLst/>
            <a:gdLst/>
            <a:ahLst/>
            <a:cxnLst/>
            <a:rect l="l" t="t" r="r" b="b"/>
            <a:pathLst>
              <a:path w="6607175">
                <a:moveTo>
                  <a:pt x="0" y="0"/>
                </a:moveTo>
                <a:lnTo>
                  <a:pt x="6606794" y="0"/>
                </a:lnTo>
              </a:path>
            </a:pathLst>
          </a:custGeom>
          <a:ln w="3175">
            <a:solidFill>
              <a:srgbClr val="4AACC5"/>
            </a:solidFill>
            <a:prstDash val="sysDot"/>
          </a:ln>
        </p:spPr>
        <p:txBody>
          <a:bodyPr wrap="square" lIns="0" tIns="0" rIns="0" bIns="0" rtlCol="0"/>
          <a:lstStyle/>
          <a:p>
            <a:endParaRPr/>
          </a:p>
        </p:txBody>
      </p:sp>
      <p:sp>
        <p:nvSpPr>
          <p:cNvPr id="34" name="object 34"/>
          <p:cNvSpPr txBox="1"/>
          <p:nvPr/>
        </p:nvSpPr>
        <p:spPr>
          <a:xfrm>
            <a:off x="720851" y="3043427"/>
            <a:ext cx="7705725" cy="3340735"/>
          </a:xfrm>
          <a:prstGeom prst="rect">
            <a:avLst/>
          </a:prstGeom>
          <a:ln w="3175">
            <a:solidFill>
              <a:srgbClr val="D9D9D9"/>
            </a:solidFill>
          </a:ln>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582295" marR="6416040" indent="6350">
              <a:lnSpc>
                <a:spcPct val="152700"/>
              </a:lnSpc>
              <a:spcBef>
                <a:spcPts val="1055"/>
              </a:spcBef>
            </a:pPr>
            <a:r>
              <a:rPr sz="1200" spc="5" dirty="0">
                <a:solidFill>
                  <a:srgbClr val="4AACC5"/>
                </a:solidFill>
                <a:latin typeface="Arial"/>
                <a:cs typeface="Arial"/>
              </a:rPr>
              <a:t>Training  </a:t>
            </a:r>
            <a:r>
              <a:rPr sz="1200" spc="-15" dirty="0">
                <a:solidFill>
                  <a:srgbClr val="4AACC5"/>
                </a:solidFill>
                <a:latin typeface="Arial"/>
                <a:cs typeface="Arial"/>
              </a:rPr>
              <a:t>Pr</a:t>
            </a:r>
            <a:r>
              <a:rPr sz="1200" spc="-50" dirty="0">
                <a:solidFill>
                  <a:srgbClr val="4AACC5"/>
                </a:solidFill>
                <a:latin typeface="Arial"/>
                <a:cs typeface="Arial"/>
              </a:rPr>
              <a:t>e</a:t>
            </a:r>
            <a:r>
              <a:rPr sz="1200" dirty="0">
                <a:solidFill>
                  <a:srgbClr val="4AACC5"/>
                </a:solidFill>
                <a:latin typeface="Arial"/>
                <a:cs typeface="Arial"/>
              </a:rPr>
              <a:t>d</a:t>
            </a:r>
            <a:r>
              <a:rPr sz="1200" spc="40" dirty="0">
                <a:solidFill>
                  <a:srgbClr val="4AACC5"/>
                </a:solidFill>
                <a:latin typeface="Arial"/>
                <a:cs typeface="Arial"/>
              </a:rPr>
              <a:t>ic</a:t>
            </a:r>
            <a:r>
              <a:rPr sz="1200" spc="70" dirty="0">
                <a:solidFill>
                  <a:srgbClr val="4AACC5"/>
                </a:solidFill>
                <a:latin typeface="Arial"/>
                <a:cs typeface="Arial"/>
              </a:rPr>
              <a:t>t</a:t>
            </a:r>
            <a:r>
              <a:rPr sz="1200" spc="40" dirty="0">
                <a:solidFill>
                  <a:srgbClr val="4AACC5"/>
                </a:solidFill>
                <a:latin typeface="Arial"/>
                <a:cs typeface="Arial"/>
              </a:rPr>
              <a:t>i</a:t>
            </a:r>
            <a:r>
              <a:rPr sz="1200" dirty="0">
                <a:solidFill>
                  <a:srgbClr val="4AACC5"/>
                </a:solidFill>
                <a:latin typeface="Arial"/>
                <a:cs typeface="Arial"/>
              </a:rPr>
              <a:t>o</a:t>
            </a:r>
            <a:r>
              <a:rPr sz="1200" spc="10" dirty="0">
                <a:solidFill>
                  <a:srgbClr val="4AACC5"/>
                </a:solidFill>
                <a:latin typeface="Arial"/>
                <a:cs typeface="Arial"/>
              </a:rPr>
              <a:t>n</a:t>
            </a:r>
            <a:endParaRPr sz="1200" dirty="0">
              <a:latin typeface="Arial"/>
              <a:cs typeface="Arial"/>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spcBef>
                <a:spcPts val="50"/>
              </a:spcBef>
            </a:pPr>
            <a:endParaRPr sz="1900" dirty="0">
              <a:latin typeface="Times New Roman"/>
              <a:cs typeface="Times New Roman"/>
            </a:endParaRPr>
          </a:p>
          <a:p>
            <a:pPr marL="369570">
              <a:lnSpc>
                <a:spcPct val="100000"/>
              </a:lnSpc>
            </a:pPr>
            <a:r>
              <a:rPr sz="1600" spc="-20" dirty="0">
                <a:solidFill>
                  <a:srgbClr val="434343"/>
                </a:solidFill>
                <a:latin typeface="Arial"/>
                <a:cs typeface="Arial"/>
              </a:rPr>
              <a:t>Provides</a:t>
            </a:r>
            <a:r>
              <a:rPr sz="1600" spc="-80" dirty="0">
                <a:solidFill>
                  <a:srgbClr val="434343"/>
                </a:solidFill>
                <a:latin typeface="Arial"/>
                <a:cs typeface="Arial"/>
              </a:rPr>
              <a:t> </a:t>
            </a:r>
            <a:r>
              <a:rPr sz="1600" spc="-5" dirty="0">
                <a:solidFill>
                  <a:srgbClr val="F57B00"/>
                </a:solidFill>
                <a:latin typeface="Arial"/>
                <a:cs typeface="Arial"/>
              </a:rPr>
              <a:t>various</a:t>
            </a:r>
            <a:r>
              <a:rPr sz="1600" spc="-65" dirty="0">
                <a:solidFill>
                  <a:srgbClr val="F57B00"/>
                </a:solidFill>
                <a:latin typeface="Arial"/>
                <a:cs typeface="Arial"/>
              </a:rPr>
              <a:t> </a:t>
            </a:r>
            <a:r>
              <a:rPr sz="1600" dirty="0">
                <a:solidFill>
                  <a:srgbClr val="F57B00"/>
                </a:solidFill>
                <a:latin typeface="Arial"/>
                <a:cs typeface="Arial"/>
              </a:rPr>
              <a:t>techniques</a:t>
            </a:r>
            <a:r>
              <a:rPr sz="1600" spc="-80" dirty="0">
                <a:solidFill>
                  <a:srgbClr val="F57B00"/>
                </a:solidFill>
                <a:latin typeface="Arial"/>
                <a:cs typeface="Arial"/>
              </a:rPr>
              <a:t> </a:t>
            </a:r>
            <a:r>
              <a:rPr sz="1600" spc="35" dirty="0">
                <a:solidFill>
                  <a:srgbClr val="434343"/>
                </a:solidFill>
                <a:latin typeface="Arial"/>
                <a:cs typeface="Arial"/>
              </a:rPr>
              <a:t>that</a:t>
            </a:r>
            <a:r>
              <a:rPr sz="1600" spc="-60" dirty="0">
                <a:solidFill>
                  <a:srgbClr val="434343"/>
                </a:solidFill>
                <a:latin typeface="Arial"/>
                <a:cs typeface="Arial"/>
              </a:rPr>
              <a:t> </a:t>
            </a:r>
            <a:r>
              <a:rPr sz="1600" spc="5" dirty="0">
                <a:solidFill>
                  <a:srgbClr val="434343"/>
                </a:solidFill>
                <a:latin typeface="Arial"/>
                <a:cs typeface="Arial"/>
              </a:rPr>
              <a:t>can</a:t>
            </a:r>
            <a:r>
              <a:rPr sz="1600" spc="-65" dirty="0">
                <a:solidFill>
                  <a:srgbClr val="434343"/>
                </a:solidFill>
                <a:latin typeface="Arial"/>
                <a:cs typeface="Arial"/>
              </a:rPr>
              <a:t> </a:t>
            </a:r>
            <a:r>
              <a:rPr sz="1600" spc="-10" dirty="0">
                <a:solidFill>
                  <a:srgbClr val="434343"/>
                </a:solidFill>
                <a:latin typeface="Arial"/>
                <a:cs typeface="Arial"/>
              </a:rPr>
              <a:t>learn</a:t>
            </a:r>
            <a:r>
              <a:rPr sz="1600" spc="-90" dirty="0">
                <a:solidFill>
                  <a:srgbClr val="434343"/>
                </a:solidFill>
                <a:latin typeface="Arial"/>
                <a:cs typeface="Arial"/>
              </a:rPr>
              <a:t> </a:t>
            </a:r>
            <a:r>
              <a:rPr sz="1600" spc="45" dirty="0">
                <a:solidFill>
                  <a:srgbClr val="434343"/>
                </a:solidFill>
                <a:latin typeface="Arial"/>
                <a:cs typeface="Arial"/>
              </a:rPr>
              <a:t>from</a:t>
            </a:r>
            <a:r>
              <a:rPr sz="1600" spc="-65" dirty="0">
                <a:solidFill>
                  <a:srgbClr val="434343"/>
                </a:solidFill>
                <a:latin typeface="Arial"/>
                <a:cs typeface="Arial"/>
              </a:rPr>
              <a:t> </a:t>
            </a:r>
            <a:r>
              <a:rPr sz="1600" spc="-5" dirty="0">
                <a:solidFill>
                  <a:srgbClr val="434343"/>
                </a:solidFill>
                <a:latin typeface="Arial"/>
                <a:cs typeface="Arial"/>
              </a:rPr>
              <a:t>and</a:t>
            </a:r>
            <a:r>
              <a:rPr sz="1600" spc="-70" dirty="0">
                <a:solidFill>
                  <a:srgbClr val="434343"/>
                </a:solidFill>
                <a:latin typeface="Arial"/>
                <a:cs typeface="Arial"/>
              </a:rPr>
              <a:t> </a:t>
            </a:r>
            <a:r>
              <a:rPr sz="1600" spc="-5" dirty="0">
                <a:solidFill>
                  <a:srgbClr val="434343"/>
                </a:solidFill>
                <a:latin typeface="Arial"/>
                <a:cs typeface="Arial"/>
              </a:rPr>
              <a:t>make</a:t>
            </a:r>
            <a:r>
              <a:rPr sz="1600" spc="-75" dirty="0">
                <a:solidFill>
                  <a:srgbClr val="434343"/>
                </a:solidFill>
                <a:latin typeface="Arial"/>
                <a:cs typeface="Arial"/>
              </a:rPr>
              <a:t> </a:t>
            </a:r>
            <a:r>
              <a:rPr sz="1600" spc="10" dirty="0">
                <a:solidFill>
                  <a:srgbClr val="434343"/>
                </a:solidFill>
                <a:latin typeface="Arial"/>
                <a:cs typeface="Arial"/>
              </a:rPr>
              <a:t>predictions</a:t>
            </a:r>
            <a:r>
              <a:rPr sz="1600" spc="-90" dirty="0">
                <a:solidFill>
                  <a:srgbClr val="434343"/>
                </a:solidFill>
                <a:latin typeface="Arial"/>
                <a:cs typeface="Arial"/>
              </a:rPr>
              <a:t> </a:t>
            </a:r>
            <a:r>
              <a:rPr sz="1600" dirty="0">
                <a:solidFill>
                  <a:srgbClr val="434343"/>
                </a:solidFill>
                <a:latin typeface="Arial"/>
                <a:cs typeface="Arial"/>
              </a:rPr>
              <a:t>on</a:t>
            </a:r>
            <a:r>
              <a:rPr sz="1600" spc="-40" dirty="0">
                <a:solidFill>
                  <a:srgbClr val="434343"/>
                </a:solidFill>
                <a:latin typeface="Arial"/>
                <a:cs typeface="Arial"/>
              </a:rPr>
              <a:t> </a:t>
            </a:r>
            <a:r>
              <a:rPr sz="1600" spc="5" dirty="0">
                <a:solidFill>
                  <a:srgbClr val="434343"/>
                </a:solidFill>
                <a:latin typeface="Arial"/>
                <a:cs typeface="Arial"/>
              </a:rPr>
              <a:t>data</a:t>
            </a:r>
            <a:endParaRPr sz="1600" dirty="0">
              <a:latin typeface="Arial"/>
              <a:cs typeface="Arial"/>
            </a:endParaRPr>
          </a:p>
        </p:txBody>
      </p:sp>
      <p:sp>
        <p:nvSpPr>
          <p:cNvPr id="35" name="Rectangle 34"/>
          <p:cNvSpPr/>
          <p:nvPr/>
        </p:nvSpPr>
        <p:spPr>
          <a:xfrm>
            <a:off x="720851" y="1568196"/>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bject 9"/>
          <p:cNvSpPr/>
          <p:nvPr/>
        </p:nvSpPr>
        <p:spPr>
          <a:xfrm>
            <a:off x="991514" y="1835480"/>
            <a:ext cx="1371600" cy="719632"/>
          </a:xfrm>
          <a:prstGeom prst="rect">
            <a:avLst/>
          </a:prstGeom>
          <a:blipFill>
            <a:blip r:embed="rId1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630929" cy="742315"/>
          </a:xfrm>
          <a:prstGeom prst="rect">
            <a:avLst/>
          </a:prstGeom>
        </p:spPr>
        <p:txBody>
          <a:bodyPr vert="horz" wrap="square" lIns="0" tIns="75565" rIns="0" bIns="0" rtlCol="0">
            <a:spAutoFit/>
          </a:bodyPr>
          <a:lstStyle/>
          <a:p>
            <a:pPr marL="12700">
              <a:lnSpc>
                <a:spcPct val="100000"/>
              </a:lnSpc>
              <a:spcBef>
                <a:spcPts val="595"/>
              </a:spcBef>
            </a:pPr>
            <a:r>
              <a:rPr spc="20" dirty="0"/>
              <a:t>Machine </a:t>
            </a:r>
            <a:r>
              <a:rPr spc="5" dirty="0"/>
              <a:t>Learning </a:t>
            </a:r>
            <a:r>
              <a:rPr spc="-15" dirty="0"/>
              <a:t>-</a:t>
            </a:r>
            <a:r>
              <a:rPr spc="-310" dirty="0"/>
              <a:t> </a:t>
            </a:r>
            <a:r>
              <a:rPr spc="15" dirty="0"/>
              <a:t>Basics</a:t>
            </a:r>
          </a:p>
          <a:p>
            <a:pPr marL="12700">
              <a:lnSpc>
                <a:spcPct val="100000"/>
              </a:lnSpc>
              <a:spcBef>
                <a:spcPts val="345"/>
              </a:spcBef>
            </a:pPr>
            <a:r>
              <a:rPr sz="1600" spc="5" dirty="0"/>
              <a:t>Learning</a:t>
            </a:r>
            <a:r>
              <a:rPr sz="1600" spc="-70" dirty="0"/>
              <a:t> </a:t>
            </a:r>
            <a:r>
              <a:rPr sz="1600" spc="10" dirty="0"/>
              <a:t>Approaches</a:t>
            </a:r>
            <a:endParaRPr sz="1600"/>
          </a:p>
        </p:txBody>
      </p:sp>
      <p:sp>
        <p:nvSpPr>
          <p:cNvPr id="5" name="object 5"/>
          <p:cNvSpPr/>
          <p:nvPr/>
        </p:nvSpPr>
        <p:spPr>
          <a:xfrm>
            <a:off x="664463" y="1527047"/>
            <a:ext cx="7815833" cy="14058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981200" y="1559052"/>
            <a:ext cx="6445250" cy="1295400"/>
          </a:xfrm>
          <a:custGeom>
            <a:avLst/>
            <a:gdLst/>
            <a:ahLst/>
            <a:cxnLst/>
            <a:rect l="l" t="t" r="r" b="b"/>
            <a:pathLst>
              <a:path w="6445250" h="1295400">
                <a:moveTo>
                  <a:pt x="0" y="1295400"/>
                </a:moveTo>
                <a:lnTo>
                  <a:pt x="6444996" y="1295400"/>
                </a:lnTo>
                <a:lnTo>
                  <a:pt x="6444996" y="0"/>
                </a:lnTo>
                <a:lnTo>
                  <a:pt x="0" y="0"/>
                </a:lnTo>
                <a:lnTo>
                  <a:pt x="0" y="1295400"/>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1295400"/>
          </a:xfrm>
          <a:custGeom>
            <a:avLst/>
            <a:gdLst/>
            <a:ahLst/>
            <a:cxnLst/>
            <a:rect l="l" t="t" r="r" b="b"/>
            <a:pathLst>
              <a:path w="7705725" h="1295400">
                <a:moveTo>
                  <a:pt x="0" y="1295400"/>
                </a:moveTo>
                <a:lnTo>
                  <a:pt x="7705344" y="1295400"/>
                </a:lnTo>
                <a:lnTo>
                  <a:pt x="7705344" y="0"/>
                </a:lnTo>
                <a:lnTo>
                  <a:pt x="0" y="0"/>
                </a:lnTo>
                <a:lnTo>
                  <a:pt x="0" y="1295400"/>
                </a:lnTo>
                <a:close/>
              </a:path>
            </a:pathLst>
          </a:custGeom>
          <a:ln w="3175">
            <a:solidFill>
              <a:srgbClr val="D9D9D9"/>
            </a:solidFill>
          </a:ln>
        </p:spPr>
        <p:txBody>
          <a:bodyPr wrap="square" lIns="0" tIns="0" rIns="0" bIns="0" rtlCol="0"/>
          <a:lstStyle/>
          <a:p>
            <a:endParaRPr/>
          </a:p>
        </p:txBody>
      </p:sp>
      <p:sp>
        <p:nvSpPr>
          <p:cNvPr id="8" name="object 8"/>
          <p:cNvSpPr txBox="1"/>
          <p:nvPr/>
        </p:nvSpPr>
        <p:spPr>
          <a:xfrm>
            <a:off x="1981200" y="1937385"/>
            <a:ext cx="6443980" cy="514350"/>
          </a:xfrm>
          <a:prstGeom prst="rect">
            <a:avLst/>
          </a:prstGeom>
        </p:spPr>
        <p:txBody>
          <a:bodyPr vert="horz" wrap="square" lIns="0" tIns="13335" rIns="0" bIns="0" rtlCol="0">
            <a:spAutoFit/>
          </a:bodyPr>
          <a:lstStyle/>
          <a:p>
            <a:pPr marL="175260">
              <a:lnSpc>
                <a:spcPct val="100000"/>
              </a:lnSpc>
              <a:spcBef>
                <a:spcPts val="105"/>
              </a:spcBef>
            </a:pPr>
            <a:r>
              <a:rPr sz="1600" spc="-20" dirty="0">
                <a:solidFill>
                  <a:srgbClr val="434343"/>
                </a:solidFill>
                <a:latin typeface="Arial"/>
                <a:cs typeface="Arial"/>
              </a:rPr>
              <a:t>Supervised</a:t>
            </a:r>
            <a:r>
              <a:rPr sz="1600" spc="-140" dirty="0">
                <a:solidFill>
                  <a:srgbClr val="434343"/>
                </a:solidFill>
                <a:latin typeface="Arial"/>
                <a:cs typeface="Arial"/>
              </a:rPr>
              <a:t> </a:t>
            </a:r>
            <a:r>
              <a:rPr sz="1600" spc="-25" dirty="0">
                <a:solidFill>
                  <a:srgbClr val="434343"/>
                </a:solidFill>
                <a:latin typeface="Arial"/>
                <a:cs typeface="Arial"/>
              </a:rPr>
              <a:t>Learning:</a:t>
            </a:r>
            <a:r>
              <a:rPr sz="1600" spc="-95" dirty="0">
                <a:solidFill>
                  <a:srgbClr val="434343"/>
                </a:solidFill>
                <a:latin typeface="Arial"/>
                <a:cs typeface="Arial"/>
              </a:rPr>
              <a:t> </a:t>
            </a:r>
            <a:r>
              <a:rPr sz="1600" spc="-15" dirty="0">
                <a:solidFill>
                  <a:srgbClr val="434343"/>
                </a:solidFill>
                <a:latin typeface="Arial"/>
                <a:cs typeface="Arial"/>
              </a:rPr>
              <a:t>Learning</a:t>
            </a:r>
            <a:r>
              <a:rPr sz="1600" spc="-90" dirty="0">
                <a:solidFill>
                  <a:srgbClr val="434343"/>
                </a:solidFill>
                <a:latin typeface="Arial"/>
                <a:cs typeface="Arial"/>
              </a:rPr>
              <a:t> </a:t>
            </a:r>
            <a:r>
              <a:rPr sz="1600" spc="40" dirty="0">
                <a:solidFill>
                  <a:srgbClr val="434343"/>
                </a:solidFill>
                <a:latin typeface="Arial"/>
                <a:cs typeface="Arial"/>
              </a:rPr>
              <a:t>with</a:t>
            </a:r>
            <a:r>
              <a:rPr sz="1600" spc="-65" dirty="0">
                <a:solidFill>
                  <a:srgbClr val="434343"/>
                </a:solidFill>
                <a:latin typeface="Arial"/>
                <a:cs typeface="Arial"/>
              </a:rPr>
              <a:t> </a:t>
            </a:r>
            <a:r>
              <a:rPr sz="1600" spc="-30" dirty="0">
                <a:solidFill>
                  <a:srgbClr val="434343"/>
                </a:solidFill>
                <a:latin typeface="Arial"/>
                <a:cs typeface="Arial"/>
              </a:rPr>
              <a:t>a</a:t>
            </a:r>
            <a:r>
              <a:rPr sz="1600" spc="-85" dirty="0">
                <a:solidFill>
                  <a:srgbClr val="434343"/>
                </a:solidFill>
                <a:latin typeface="Arial"/>
                <a:cs typeface="Arial"/>
              </a:rPr>
              <a:t> </a:t>
            </a:r>
            <a:r>
              <a:rPr sz="1600" spc="-20" dirty="0">
                <a:solidFill>
                  <a:srgbClr val="F57B00"/>
                </a:solidFill>
                <a:latin typeface="Arial"/>
                <a:cs typeface="Arial"/>
              </a:rPr>
              <a:t>labeled</a:t>
            </a:r>
            <a:r>
              <a:rPr sz="1600" spc="-95" dirty="0">
                <a:solidFill>
                  <a:srgbClr val="F57B00"/>
                </a:solidFill>
                <a:latin typeface="Arial"/>
                <a:cs typeface="Arial"/>
              </a:rPr>
              <a:t> </a:t>
            </a:r>
            <a:r>
              <a:rPr sz="1600" spc="5" dirty="0">
                <a:solidFill>
                  <a:srgbClr val="F57B00"/>
                </a:solidFill>
                <a:latin typeface="Arial"/>
                <a:cs typeface="Arial"/>
              </a:rPr>
              <a:t>training</a:t>
            </a:r>
            <a:r>
              <a:rPr sz="1600" spc="-45" dirty="0">
                <a:solidFill>
                  <a:srgbClr val="F57B00"/>
                </a:solidFill>
                <a:latin typeface="Arial"/>
                <a:cs typeface="Arial"/>
              </a:rPr>
              <a:t> </a:t>
            </a:r>
            <a:r>
              <a:rPr sz="1600" spc="15" dirty="0">
                <a:solidFill>
                  <a:srgbClr val="F57B00"/>
                </a:solidFill>
                <a:latin typeface="Arial"/>
                <a:cs typeface="Arial"/>
              </a:rPr>
              <a:t>set</a:t>
            </a:r>
            <a:endParaRPr sz="1600">
              <a:latin typeface="Arial"/>
              <a:cs typeface="Arial"/>
            </a:endParaRPr>
          </a:p>
          <a:p>
            <a:pPr marL="175260">
              <a:lnSpc>
                <a:spcPct val="100000"/>
              </a:lnSpc>
            </a:pPr>
            <a:r>
              <a:rPr sz="1600" i="1" spc="-85" dirty="0">
                <a:solidFill>
                  <a:srgbClr val="434343"/>
                </a:solidFill>
                <a:latin typeface="Arial"/>
                <a:cs typeface="Arial"/>
              </a:rPr>
              <a:t>Example:</a:t>
            </a:r>
            <a:r>
              <a:rPr sz="1600" i="1" spc="-80" dirty="0">
                <a:solidFill>
                  <a:srgbClr val="434343"/>
                </a:solidFill>
                <a:latin typeface="Arial"/>
                <a:cs typeface="Arial"/>
              </a:rPr>
              <a:t> </a:t>
            </a:r>
            <a:r>
              <a:rPr sz="1600" i="1" spc="-45" dirty="0">
                <a:solidFill>
                  <a:srgbClr val="434343"/>
                </a:solidFill>
                <a:latin typeface="Arial"/>
                <a:cs typeface="Arial"/>
              </a:rPr>
              <a:t>email</a:t>
            </a:r>
            <a:r>
              <a:rPr sz="1600" i="1" spc="-75" dirty="0">
                <a:solidFill>
                  <a:srgbClr val="434343"/>
                </a:solidFill>
                <a:latin typeface="Arial"/>
                <a:cs typeface="Arial"/>
              </a:rPr>
              <a:t> </a:t>
            </a:r>
            <a:r>
              <a:rPr sz="1600" i="1" spc="-45" dirty="0">
                <a:solidFill>
                  <a:srgbClr val="434343"/>
                </a:solidFill>
                <a:latin typeface="Arial"/>
                <a:cs typeface="Arial"/>
              </a:rPr>
              <a:t>spam</a:t>
            </a:r>
            <a:r>
              <a:rPr sz="1600" i="1" spc="-90" dirty="0">
                <a:solidFill>
                  <a:srgbClr val="434343"/>
                </a:solidFill>
                <a:latin typeface="Arial"/>
                <a:cs typeface="Arial"/>
              </a:rPr>
              <a:t> </a:t>
            </a:r>
            <a:r>
              <a:rPr sz="1600" i="1" spc="-35" dirty="0">
                <a:solidFill>
                  <a:srgbClr val="434343"/>
                </a:solidFill>
                <a:latin typeface="Arial"/>
                <a:cs typeface="Arial"/>
              </a:rPr>
              <a:t>detector</a:t>
            </a:r>
            <a:r>
              <a:rPr sz="1600" i="1" spc="-105" dirty="0">
                <a:solidFill>
                  <a:srgbClr val="434343"/>
                </a:solidFill>
                <a:latin typeface="Arial"/>
                <a:cs typeface="Arial"/>
              </a:rPr>
              <a:t> </a:t>
            </a:r>
            <a:r>
              <a:rPr sz="1600" i="1" dirty="0">
                <a:solidFill>
                  <a:srgbClr val="434343"/>
                </a:solidFill>
                <a:latin typeface="Arial"/>
                <a:cs typeface="Arial"/>
              </a:rPr>
              <a:t>with</a:t>
            </a:r>
            <a:r>
              <a:rPr sz="1600" i="1" spc="-85" dirty="0">
                <a:solidFill>
                  <a:srgbClr val="434343"/>
                </a:solidFill>
                <a:latin typeface="Arial"/>
                <a:cs typeface="Arial"/>
              </a:rPr>
              <a:t> </a:t>
            </a:r>
            <a:r>
              <a:rPr sz="1600" i="1" spc="-25" dirty="0">
                <a:solidFill>
                  <a:srgbClr val="434343"/>
                </a:solidFill>
                <a:latin typeface="Arial"/>
                <a:cs typeface="Arial"/>
              </a:rPr>
              <a:t>training</a:t>
            </a:r>
            <a:r>
              <a:rPr sz="1600" i="1" spc="-135" dirty="0">
                <a:solidFill>
                  <a:srgbClr val="434343"/>
                </a:solidFill>
                <a:latin typeface="Arial"/>
                <a:cs typeface="Arial"/>
              </a:rPr>
              <a:t> </a:t>
            </a:r>
            <a:r>
              <a:rPr sz="1600" i="1" spc="-35" dirty="0">
                <a:solidFill>
                  <a:srgbClr val="434343"/>
                </a:solidFill>
                <a:latin typeface="Arial"/>
                <a:cs typeface="Arial"/>
              </a:rPr>
              <a:t>set</a:t>
            </a:r>
            <a:r>
              <a:rPr sz="1600" i="1" spc="-65" dirty="0">
                <a:solidFill>
                  <a:srgbClr val="434343"/>
                </a:solidFill>
                <a:latin typeface="Arial"/>
                <a:cs typeface="Arial"/>
              </a:rPr>
              <a:t> </a:t>
            </a:r>
            <a:r>
              <a:rPr sz="1600" i="1" dirty="0">
                <a:solidFill>
                  <a:srgbClr val="434343"/>
                </a:solidFill>
                <a:latin typeface="Arial"/>
                <a:cs typeface="Arial"/>
              </a:rPr>
              <a:t>of</a:t>
            </a:r>
            <a:r>
              <a:rPr sz="1600" i="1" spc="-80" dirty="0">
                <a:solidFill>
                  <a:srgbClr val="434343"/>
                </a:solidFill>
                <a:latin typeface="Arial"/>
                <a:cs typeface="Arial"/>
              </a:rPr>
              <a:t> </a:t>
            </a:r>
            <a:r>
              <a:rPr sz="1600" i="1" spc="-60" dirty="0">
                <a:solidFill>
                  <a:srgbClr val="434343"/>
                </a:solidFill>
                <a:latin typeface="Arial"/>
                <a:cs typeface="Arial"/>
              </a:rPr>
              <a:t>already</a:t>
            </a:r>
            <a:r>
              <a:rPr sz="1600" i="1" spc="-100" dirty="0">
                <a:solidFill>
                  <a:srgbClr val="434343"/>
                </a:solidFill>
                <a:latin typeface="Arial"/>
                <a:cs typeface="Arial"/>
              </a:rPr>
              <a:t> </a:t>
            </a:r>
            <a:r>
              <a:rPr sz="1600" i="1" spc="-65" dirty="0">
                <a:solidFill>
                  <a:srgbClr val="434343"/>
                </a:solidFill>
                <a:latin typeface="Arial"/>
                <a:cs typeface="Arial"/>
              </a:rPr>
              <a:t>labeled</a:t>
            </a:r>
            <a:r>
              <a:rPr sz="1600" i="1" spc="-90" dirty="0">
                <a:solidFill>
                  <a:srgbClr val="434343"/>
                </a:solidFill>
                <a:latin typeface="Arial"/>
                <a:cs typeface="Arial"/>
              </a:rPr>
              <a:t> </a:t>
            </a:r>
            <a:r>
              <a:rPr sz="1600" i="1" spc="-45" dirty="0">
                <a:solidFill>
                  <a:srgbClr val="434343"/>
                </a:solidFill>
                <a:latin typeface="Arial"/>
                <a:cs typeface="Arial"/>
              </a:rPr>
              <a:t>emails</a:t>
            </a:r>
            <a:endParaRPr sz="1600">
              <a:latin typeface="Arial"/>
              <a:cs typeface="Arial"/>
            </a:endParaRPr>
          </a:p>
        </p:txBody>
      </p:sp>
      <p:sp>
        <p:nvSpPr>
          <p:cNvPr id="10" name="object 10"/>
          <p:cNvSpPr/>
          <p:nvPr/>
        </p:nvSpPr>
        <p:spPr>
          <a:xfrm>
            <a:off x="664463" y="3029711"/>
            <a:ext cx="7815833" cy="140588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981200" y="3061716"/>
            <a:ext cx="6445250" cy="1295400"/>
          </a:xfrm>
          <a:custGeom>
            <a:avLst/>
            <a:gdLst/>
            <a:ahLst/>
            <a:cxnLst/>
            <a:rect l="l" t="t" r="r" b="b"/>
            <a:pathLst>
              <a:path w="6445250" h="1295400">
                <a:moveTo>
                  <a:pt x="0" y="1295399"/>
                </a:moveTo>
                <a:lnTo>
                  <a:pt x="6444996" y="1295399"/>
                </a:lnTo>
                <a:lnTo>
                  <a:pt x="6444996" y="0"/>
                </a:lnTo>
                <a:lnTo>
                  <a:pt x="0" y="0"/>
                </a:lnTo>
                <a:lnTo>
                  <a:pt x="0" y="1295399"/>
                </a:lnTo>
                <a:close/>
              </a:path>
            </a:pathLst>
          </a:custGeom>
          <a:solidFill>
            <a:srgbClr val="FFFFFF"/>
          </a:solidFill>
        </p:spPr>
        <p:txBody>
          <a:bodyPr wrap="square" lIns="0" tIns="0" rIns="0" bIns="0" rtlCol="0"/>
          <a:lstStyle/>
          <a:p>
            <a:endParaRPr/>
          </a:p>
        </p:txBody>
      </p:sp>
      <p:sp>
        <p:nvSpPr>
          <p:cNvPr id="12" name="object 12"/>
          <p:cNvSpPr/>
          <p:nvPr/>
        </p:nvSpPr>
        <p:spPr>
          <a:xfrm>
            <a:off x="720851" y="3061716"/>
            <a:ext cx="7705725" cy="1295400"/>
          </a:xfrm>
          <a:custGeom>
            <a:avLst/>
            <a:gdLst/>
            <a:ahLst/>
            <a:cxnLst/>
            <a:rect l="l" t="t" r="r" b="b"/>
            <a:pathLst>
              <a:path w="7705725" h="1295400">
                <a:moveTo>
                  <a:pt x="0" y="1295399"/>
                </a:moveTo>
                <a:lnTo>
                  <a:pt x="7705344" y="1295399"/>
                </a:lnTo>
                <a:lnTo>
                  <a:pt x="7705344" y="0"/>
                </a:lnTo>
                <a:lnTo>
                  <a:pt x="0" y="0"/>
                </a:lnTo>
                <a:lnTo>
                  <a:pt x="0" y="1295399"/>
                </a:lnTo>
                <a:close/>
              </a:path>
            </a:pathLst>
          </a:custGeom>
          <a:ln w="3175">
            <a:solidFill>
              <a:srgbClr val="D9D9D9"/>
            </a:solidFill>
          </a:ln>
        </p:spPr>
        <p:txBody>
          <a:bodyPr wrap="square" lIns="0" tIns="0" rIns="0" bIns="0" rtlCol="0"/>
          <a:lstStyle/>
          <a:p>
            <a:endParaRPr/>
          </a:p>
        </p:txBody>
      </p:sp>
      <p:sp>
        <p:nvSpPr>
          <p:cNvPr id="13" name="object 13"/>
          <p:cNvSpPr txBox="1"/>
          <p:nvPr/>
        </p:nvSpPr>
        <p:spPr>
          <a:xfrm>
            <a:off x="1981200" y="3441014"/>
            <a:ext cx="6443980" cy="514984"/>
          </a:xfrm>
          <a:prstGeom prst="rect">
            <a:avLst/>
          </a:prstGeom>
        </p:spPr>
        <p:txBody>
          <a:bodyPr vert="horz" wrap="square" lIns="0" tIns="13970" rIns="0" bIns="0" rtlCol="0">
            <a:spAutoFit/>
          </a:bodyPr>
          <a:lstStyle/>
          <a:p>
            <a:pPr marL="175260">
              <a:lnSpc>
                <a:spcPct val="100000"/>
              </a:lnSpc>
              <a:spcBef>
                <a:spcPts val="110"/>
              </a:spcBef>
            </a:pPr>
            <a:r>
              <a:rPr sz="1600" spc="-15" dirty="0">
                <a:solidFill>
                  <a:srgbClr val="434343"/>
                </a:solidFill>
                <a:latin typeface="Arial"/>
                <a:cs typeface="Arial"/>
              </a:rPr>
              <a:t>Unsupervised </a:t>
            </a:r>
            <a:r>
              <a:rPr sz="1600" spc="-20" dirty="0">
                <a:solidFill>
                  <a:srgbClr val="434343"/>
                </a:solidFill>
                <a:latin typeface="Arial"/>
                <a:cs typeface="Arial"/>
              </a:rPr>
              <a:t>Learning: </a:t>
            </a:r>
            <a:r>
              <a:rPr sz="1600" spc="-15" dirty="0">
                <a:solidFill>
                  <a:srgbClr val="F57B00"/>
                </a:solidFill>
                <a:latin typeface="Arial"/>
                <a:cs typeface="Arial"/>
              </a:rPr>
              <a:t>Discovering </a:t>
            </a:r>
            <a:r>
              <a:rPr sz="1600" spc="10" dirty="0">
                <a:solidFill>
                  <a:srgbClr val="F57B00"/>
                </a:solidFill>
                <a:latin typeface="Arial"/>
                <a:cs typeface="Arial"/>
              </a:rPr>
              <a:t>patterns </a:t>
            </a:r>
            <a:r>
              <a:rPr sz="1600" spc="5" dirty="0">
                <a:solidFill>
                  <a:srgbClr val="434343"/>
                </a:solidFill>
                <a:latin typeface="Arial"/>
                <a:cs typeface="Arial"/>
              </a:rPr>
              <a:t>in </a:t>
            </a:r>
            <a:r>
              <a:rPr sz="1600" spc="-15" dirty="0">
                <a:solidFill>
                  <a:srgbClr val="434343"/>
                </a:solidFill>
                <a:latin typeface="Arial"/>
                <a:cs typeface="Arial"/>
              </a:rPr>
              <a:t>unlabeled</a:t>
            </a:r>
            <a:r>
              <a:rPr sz="1600" spc="-160" dirty="0">
                <a:solidFill>
                  <a:srgbClr val="434343"/>
                </a:solidFill>
                <a:latin typeface="Arial"/>
                <a:cs typeface="Arial"/>
              </a:rPr>
              <a:t> </a:t>
            </a:r>
            <a:r>
              <a:rPr sz="1600" spc="5" dirty="0">
                <a:solidFill>
                  <a:srgbClr val="434343"/>
                </a:solidFill>
                <a:latin typeface="Arial"/>
                <a:cs typeface="Arial"/>
              </a:rPr>
              <a:t>data</a:t>
            </a:r>
            <a:endParaRPr sz="1600">
              <a:latin typeface="Arial"/>
              <a:cs typeface="Arial"/>
            </a:endParaRPr>
          </a:p>
          <a:p>
            <a:pPr marL="175260">
              <a:lnSpc>
                <a:spcPct val="100000"/>
              </a:lnSpc>
            </a:pPr>
            <a:r>
              <a:rPr sz="1600" i="1" spc="-85" dirty="0">
                <a:solidFill>
                  <a:srgbClr val="434343"/>
                </a:solidFill>
                <a:latin typeface="Arial"/>
                <a:cs typeface="Arial"/>
              </a:rPr>
              <a:t>Example:</a:t>
            </a:r>
            <a:r>
              <a:rPr sz="1600" i="1" spc="-80" dirty="0">
                <a:solidFill>
                  <a:srgbClr val="434343"/>
                </a:solidFill>
                <a:latin typeface="Arial"/>
                <a:cs typeface="Arial"/>
              </a:rPr>
              <a:t> </a:t>
            </a:r>
            <a:r>
              <a:rPr sz="1600" i="1" spc="-30" dirty="0">
                <a:solidFill>
                  <a:srgbClr val="434343"/>
                </a:solidFill>
                <a:latin typeface="Arial"/>
                <a:cs typeface="Arial"/>
              </a:rPr>
              <a:t>cluster</a:t>
            </a:r>
            <a:r>
              <a:rPr sz="1600" i="1" spc="-125" dirty="0">
                <a:solidFill>
                  <a:srgbClr val="434343"/>
                </a:solidFill>
                <a:latin typeface="Arial"/>
                <a:cs typeface="Arial"/>
              </a:rPr>
              <a:t> </a:t>
            </a:r>
            <a:r>
              <a:rPr sz="1600" i="1" spc="-25" dirty="0">
                <a:solidFill>
                  <a:srgbClr val="434343"/>
                </a:solidFill>
                <a:latin typeface="Arial"/>
                <a:cs typeface="Arial"/>
              </a:rPr>
              <a:t>similar</a:t>
            </a:r>
            <a:r>
              <a:rPr sz="1600" i="1" spc="-95" dirty="0">
                <a:solidFill>
                  <a:srgbClr val="434343"/>
                </a:solidFill>
                <a:latin typeface="Arial"/>
                <a:cs typeface="Arial"/>
              </a:rPr>
              <a:t> </a:t>
            </a:r>
            <a:r>
              <a:rPr sz="1600" i="1" spc="-40" dirty="0">
                <a:solidFill>
                  <a:srgbClr val="434343"/>
                </a:solidFill>
                <a:latin typeface="Arial"/>
                <a:cs typeface="Arial"/>
              </a:rPr>
              <a:t>documents</a:t>
            </a:r>
            <a:r>
              <a:rPr sz="1600" i="1" spc="-120" dirty="0">
                <a:solidFill>
                  <a:srgbClr val="434343"/>
                </a:solidFill>
                <a:latin typeface="Arial"/>
                <a:cs typeface="Arial"/>
              </a:rPr>
              <a:t> </a:t>
            </a:r>
            <a:r>
              <a:rPr sz="1600" i="1" spc="-70" dirty="0">
                <a:solidFill>
                  <a:srgbClr val="434343"/>
                </a:solidFill>
                <a:latin typeface="Arial"/>
                <a:cs typeface="Arial"/>
              </a:rPr>
              <a:t>based</a:t>
            </a:r>
            <a:r>
              <a:rPr sz="1600" i="1" spc="-60" dirty="0">
                <a:solidFill>
                  <a:srgbClr val="434343"/>
                </a:solidFill>
                <a:latin typeface="Arial"/>
                <a:cs typeface="Arial"/>
              </a:rPr>
              <a:t> </a:t>
            </a:r>
            <a:r>
              <a:rPr sz="1600" i="1" spc="-55" dirty="0">
                <a:solidFill>
                  <a:srgbClr val="434343"/>
                </a:solidFill>
                <a:latin typeface="Arial"/>
                <a:cs typeface="Arial"/>
              </a:rPr>
              <a:t>on</a:t>
            </a:r>
            <a:r>
              <a:rPr sz="1600" i="1" spc="-90" dirty="0">
                <a:solidFill>
                  <a:srgbClr val="434343"/>
                </a:solidFill>
                <a:latin typeface="Arial"/>
                <a:cs typeface="Arial"/>
              </a:rPr>
              <a:t> </a:t>
            </a:r>
            <a:r>
              <a:rPr sz="1600" i="1" spc="-35" dirty="0">
                <a:solidFill>
                  <a:srgbClr val="434343"/>
                </a:solidFill>
                <a:latin typeface="Arial"/>
                <a:cs typeface="Arial"/>
              </a:rPr>
              <a:t>the</a:t>
            </a:r>
            <a:r>
              <a:rPr sz="1600" i="1" spc="-80" dirty="0">
                <a:solidFill>
                  <a:srgbClr val="434343"/>
                </a:solidFill>
                <a:latin typeface="Arial"/>
                <a:cs typeface="Arial"/>
              </a:rPr>
              <a:t> </a:t>
            </a:r>
            <a:r>
              <a:rPr sz="1600" i="1" spc="-20" dirty="0">
                <a:solidFill>
                  <a:srgbClr val="434343"/>
                </a:solidFill>
                <a:latin typeface="Arial"/>
                <a:cs typeface="Arial"/>
              </a:rPr>
              <a:t>text</a:t>
            </a:r>
            <a:r>
              <a:rPr sz="1600" i="1" spc="-80" dirty="0">
                <a:solidFill>
                  <a:srgbClr val="434343"/>
                </a:solidFill>
                <a:latin typeface="Arial"/>
                <a:cs typeface="Arial"/>
              </a:rPr>
              <a:t> </a:t>
            </a:r>
            <a:r>
              <a:rPr sz="1600" i="1" spc="-30" dirty="0">
                <a:solidFill>
                  <a:srgbClr val="434343"/>
                </a:solidFill>
                <a:latin typeface="Arial"/>
                <a:cs typeface="Arial"/>
              </a:rPr>
              <a:t>content</a:t>
            </a:r>
            <a:endParaRPr sz="1600">
              <a:latin typeface="Arial"/>
              <a:cs typeface="Arial"/>
            </a:endParaRPr>
          </a:p>
        </p:txBody>
      </p:sp>
      <p:sp>
        <p:nvSpPr>
          <p:cNvPr id="15" name="object 15"/>
          <p:cNvSpPr/>
          <p:nvPr/>
        </p:nvSpPr>
        <p:spPr>
          <a:xfrm>
            <a:off x="664463" y="4535423"/>
            <a:ext cx="7815833" cy="1408938"/>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1981200" y="4567428"/>
            <a:ext cx="6445250" cy="1298575"/>
          </a:xfrm>
          <a:custGeom>
            <a:avLst/>
            <a:gdLst/>
            <a:ahLst/>
            <a:cxnLst/>
            <a:rect l="l" t="t" r="r" b="b"/>
            <a:pathLst>
              <a:path w="6445250" h="1298575">
                <a:moveTo>
                  <a:pt x="0" y="1298448"/>
                </a:moveTo>
                <a:lnTo>
                  <a:pt x="6444996" y="1298448"/>
                </a:lnTo>
                <a:lnTo>
                  <a:pt x="6444996" y="0"/>
                </a:lnTo>
                <a:lnTo>
                  <a:pt x="0" y="0"/>
                </a:lnTo>
                <a:lnTo>
                  <a:pt x="0" y="1298448"/>
                </a:lnTo>
                <a:close/>
              </a:path>
            </a:pathLst>
          </a:custGeom>
          <a:solidFill>
            <a:srgbClr val="FFFFFF"/>
          </a:solidFill>
        </p:spPr>
        <p:txBody>
          <a:bodyPr wrap="square" lIns="0" tIns="0" rIns="0" bIns="0" rtlCol="0"/>
          <a:lstStyle/>
          <a:p>
            <a:endParaRPr/>
          </a:p>
        </p:txBody>
      </p:sp>
      <p:sp>
        <p:nvSpPr>
          <p:cNvPr id="17" name="object 17"/>
          <p:cNvSpPr/>
          <p:nvPr/>
        </p:nvSpPr>
        <p:spPr>
          <a:xfrm>
            <a:off x="720851" y="4567428"/>
            <a:ext cx="7705725" cy="1298575"/>
          </a:xfrm>
          <a:custGeom>
            <a:avLst/>
            <a:gdLst/>
            <a:ahLst/>
            <a:cxnLst/>
            <a:rect l="l" t="t" r="r" b="b"/>
            <a:pathLst>
              <a:path w="7705725" h="1298575">
                <a:moveTo>
                  <a:pt x="0" y="1298448"/>
                </a:moveTo>
                <a:lnTo>
                  <a:pt x="7705344" y="1298448"/>
                </a:lnTo>
                <a:lnTo>
                  <a:pt x="7705344" y="0"/>
                </a:lnTo>
                <a:lnTo>
                  <a:pt x="0" y="0"/>
                </a:lnTo>
                <a:lnTo>
                  <a:pt x="0" y="1298448"/>
                </a:lnTo>
                <a:close/>
              </a:path>
            </a:pathLst>
          </a:custGeom>
          <a:ln w="3175">
            <a:solidFill>
              <a:srgbClr val="D9D9D9"/>
            </a:solidFill>
          </a:ln>
        </p:spPr>
        <p:txBody>
          <a:bodyPr wrap="square" lIns="0" tIns="0" rIns="0" bIns="0" rtlCol="0"/>
          <a:lstStyle/>
          <a:p>
            <a:endParaRPr/>
          </a:p>
        </p:txBody>
      </p:sp>
      <p:sp>
        <p:nvSpPr>
          <p:cNvPr id="18" name="object 18"/>
          <p:cNvSpPr txBox="1"/>
          <p:nvPr/>
        </p:nvSpPr>
        <p:spPr>
          <a:xfrm>
            <a:off x="1981200" y="4958841"/>
            <a:ext cx="6443980" cy="514984"/>
          </a:xfrm>
          <a:prstGeom prst="rect">
            <a:avLst/>
          </a:prstGeom>
        </p:spPr>
        <p:txBody>
          <a:bodyPr vert="horz" wrap="square" lIns="0" tIns="13335" rIns="0" bIns="0" rtlCol="0">
            <a:spAutoFit/>
          </a:bodyPr>
          <a:lstStyle/>
          <a:p>
            <a:pPr marL="175260">
              <a:lnSpc>
                <a:spcPct val="100000"/>
              </a:lnSpc>
              <a:spcBef>
                <a:spcPts val="105"/>
              </a:spcBef>
            </a:pPr>
            <a:r>
              <a:rPr sz="1600" dirty="0">
                <a:solidFill>
                  <a:srgbClr val="434343"/>
                </a:solidFill>
                <a:latin typeface="Arial"/>
                <a:cs typeface="Arial"/>
              </a:rPr>
              <a:t>Reinforcement</a:t>
            </a:r>
            <a:r>
              <a:rPr sz="1600" spc="-120" dirty="0">
                <a:solidFill>
                  <a:srgbClr val="434343"/>
                </a:solidFill>
                <a:latin typeface="Arial"/>
                <a:cs typeface="Arial"/>
              </a:rPr>
              <a:t> </a:t>
            </a:r>
            <a:r>
              <a:rPr sz="1600" spc="-20" dirty="0">
                <a:solidFill>
                  <a:srgbClr val="434343"/>
                </a:solidFill>
                <a:latin typeface="Arial"/>
                <a:cs typeface="Arial"/>
              </a:rPr>
              <a:t>Learning:</a:t>
            </a:r>
            <a:r>
              <a:rPr sz="1600" spc="-114" dirty="0">
                <a:solidFill>
                  <a:srgbClr val="434343"/>
                </a:solidFill>
                <a:latin typeface="Arial"/>
                <a:cs typeface="Arial"/>
              </a:rPr>
              <a:t> </a:t>
            </a:r>
            <a:r>
              <a:rPr sz="1600" spc="-10" dirty="0">
                <a:solidFill>
                  <a:srgbClr val="434343"/>
                </a:solidFill>
                <a:latin typeface="Arial"/>
                <a:cs typeface="Arial"/>
              </a:rPr>
              <a:t>learning</a:t>
            </a:r>
            <a:r>
              <a:rPr sz="1600" spc="-95" dirty="0">
                <a:solidFill>
                  <a:srgbClr val="434343"/>
                </a:solidFill>
                <a:latin typeface="Arial"/>
                <a:cs typeface="Arial"/>
              </a:rPr>
              <a:t> </a:t>
            </a:r>
            <a:r>
              <a:rPr sz="1600" spc="-15" dirty="0">
                <a:solidFill>
                  <a:srgbClr val="434343"/>
                </a:solidFill>
                <a:latin typeface="Arial"/>
                <a:cs typeface="Arial"/>
              </a:rPr>
              <a:t>based</a:t>
            </a:r>
            <a:r>
              <a:rPr sz="1600" spc="-70" dirty="0">
                <a:solidFill>
                  <a:srgbClr val="434343"/>
                </a:solidFill>
                <a:latin typeface="Arial"/>
                <a:cs typeface="Arial"/>
              </a:rPr>
              <a:t> </a:t>
            </a:r>
            <a:r>
              <a:rPr sz="1600" dirty="0">
                <a:solidFill>
                  <a:srgbClr val="434343"/>
                </a:solidFill>
                <a:latin typeface="Arial"/>
                <a:cs typeface="Arial"/>
              </a:rPr>
              <a:t>on</a:t>
            </a:r>
            <a:r>
              <a:rPr sz="1600" spc="-65" dirty="0">
                <a:solidFill>
                  <a:srgbClr val="434343"/>
                </a:solidFill>
                <a:latin typeface="Arial"/>
                <a:cs typeface="Arial"/>
              </a:rPr>
              <a:t> </a:t>
            </a:r>
            <a:r>
              <a:rPr sz="1600" spc="-5" dirty="0">
                <a:solidFill>
                  <a:srgbClr val="F57B00"/>
                </a:solidFill>
                <a:latin typeface="Arial"/>
                <a:cs typeface="Arial"/>
              </a:rPr>
              <a:t>feedback</a:t>
            </a:r>
            <a:r>
              <a:rPr sz="1600" spc="-105" dirty="0">
                <a:solidFill>
                  <a:srgbClr val="F57B00"/>
                </a:solidFill>
                <a:latin typeface="Arial"/>
                <a:cs typeface="Arial"/>
              </a:rPr>
              <a:t> </a:t>
            </a:r>
            <a:r>
              <a:rPr sz="1600" dirty="0">
                <a:solidFill>
                  <a:srgbClr val="434343"/>
                </a:solidFill>
                <a:latin typeface="Arial"/>
                <a:cs typeface="Arial"/>
              </a:rPr>
              <a:t>or</a:t>
            </a:r>
            <a:r>
              <a:rPr sz="1600" spc="-55" dirty="0">
                <a:solidFill>
                  <a:srgbClr val="434343"/>
                </a:solidFill>
                <a:latin typeface="Arial"/>
                <a:cs typeface="Arial"/>
              </a:rPr>
              <a:t> </a:t>
            </a:r>
            <a:r>
              <a:rPr sz="1600" dirty="0">
                <a:solidFill>
                  <a:srgbClr val="434343"/>
                </a:solidFill>
                <a:latin typeface="Arial"/>
                <a:cs typeface="Arial"/>
              </a:rPr>
              <a:t>reward</a:t>
            </a:r>
            <a:endParaRPr sz="1600">
              <a:latin typeface="Arial"/>
              <a:cs typeface="Arial"/>
            </a:endParaRPr>
          </a:p>
          <a:p>
            <a:pPr marL="175260">
              <a:lnSpc>
                <a:spcPct val="100000"/>
              </a:lnSpc>
            </a:pPr>
            <a:r>
              <a:rPr sz="1600" i="1" spc="-80" dirty="0">
                <a:solidFill>
                  <a:srgbClr val="434343"/>
                </a:solidFill>
                <a:latin typeface="Arial"/>
                <a:cs typeface="Arial"/>
              </a:rPr>
              <a:t>Example: </a:t>
            </a:r>
            <a:r>
              <a:rPr sz="1600" i="1" spc="-55" dirty="0">
                <a:solidFill>
                  <a:srgbClr val="434343"/>
                </a:solidFill>
                <a:latin typeface="Arial"/>
                <a:cs typeface="Arial"/>
              </a:rPr>
              <a:t>learn</a:t>
            </a:r>
            <a:r>
              <a:rPr sz="1600" i="1" spc="-114" dirty="0">
                <a:solidFill>
                  <a:srgbClr val="434343"/>
                </a:solidFill>
                <a:latin typeface="Arial"/>
                <a:cs typeface="Arial"/>
              </a:rPr>
              <a:t> </a:t>
            </a:r>
            <a:r>
              <a:rPr sz="1600" i="1" spc="5" dirty="0">
                <a:solidFill>
                  <a:srgbClr val="434343"/>
                </a:solidFill>
                <a:latin typeface="Arial"/>
                <a:cs typeface="Arial"/>
              </a:rPr>
              <a:t>to</a:t>
            </a:r>
            <a:r>
              <a:rPr sz="1600" i="1" spc="-70" dirty="0">
                <a:solidFill>
                  <a:srgbClr val="434343"/>
                </a:solidFill>
                <a:latin typeface="Arial"/>
                <a:cs typeface="Arial"/>
              </a:rPr>
              <a:t> </a:t>
            </a:r>
            <a:r>
              <a:rPr sz="1600" i="1" spc="-50" dirty="0">
                <a:solidFill>
                  <a:srgbClr val="434343"/>
                </a:solidFill>
                <a:latin typeface="Arial"/>
                <a:cs typeface="Arial"/>
              </a:rPr>
              <a:t>play</a:t>
            </a:r>
            <a:r>
              <a:rPr sz="1600" i="1" spc="-110" dirty="0">
                <a:solidFill>
                  <a:srgbClr val="434343"/>
                </a:solidFill>
                <a:latin typeface="Arial"/>
                <a:cs typeface="Arial"/>
              </a:rPr>
              <a:t> </a:t>
            </a:r>
            <a:r>
              <a:rPr sz="1600" i="1" spc="-55" dirty="0">
                <a:solidFill>
                  <a:srgbClr val="434343"/>
                </a:solidFill>
                <a:latin typeface="Arial"/>
                <a:cs typeface="Arial"/>
              </a:rPr>
              <a:t>chess</a:t>
            </a:r>
            <a:r>
              <a:rPr sz="1600" i="1" spc="-95" dirty="0">
                <a:solidFill>
                  <a:srgbClr val="434343"/>
                </a:solidFill>
                <a:latin typeface="Arial"/>
                <a:cs typeface="Arial"/>
              </a:rPr>
              <a:t> </a:t>
            </a:r>
            <a:r>
              <a:rPr sz="1600" i="1" spc="-55" dirty="0">
                <a:solidFill>
                  <a:srgbClr val="434343"/>
                </a:solidFill>
                <a:latin typeface="Arial"/>
                <a:cs typeface="Arial"/>
              </a:rPr>
              <a:t>by</a:t>
            </a:r>
            <a:r>
              <a:rPr sz="1600" i="1" spc="-90" dirty="0">
                <a:solidFill>
                  <a:srgbClr val="434343"/>
                </a:solidFill>
                <a:latin typeface="Arial"/>
                <a:cs typeface="Arial"/>
              </a:rPr>
              <a:t> </a:t>
            </a:r>
            <a:r>
              <a:rPr sz="1600" i="1" spc="-35" dirty="0">
                <a:solidFill>
                  <a:srgbClr val="434343"/>
                </a:solidFill>
                <a:latin typeface="Arial"/>
                <a:cs typeface="Arial"/>
              </a:rPr>
              <a:t>winning</a:t>
            </a:r>
            <a:r>
              <a:rPr sz="1600" i="1" spc="-114" dirty="0">
                <a:solidFill>
                  <a:srgbClr val="434343"/>
                </a:solidFill>
                <a:latin typeface="Arial"/>
                <a:cs typeface="Arial"/>
              </a:rPr>
              <a:t> </a:t>
            </a:r>
            <a:r>
              <a:rPr sz="1600" i="1" spc="-35" dirty="0">
                <a:solidFill>
                  <a:srgbClr val="434343"/>
                </a:solidFill>
                <a:latin typeface="Arial"/>
                <a:cs typeface="Arial"/>
              </a:rPr>
              <a:t>or</a:t>
            </a:r>
            <a:r>
              <a:rPr sz="1600" i="1" spc="-80" dirty="0">
                <a:solidFill>
                  <a:srgbClr val="434343"/>
                </a:solidFill>
                <a:latin typeface="Arial"/>
                <a:cs typeface="Arial"/>
              </a:rPr>
              <a:t> </a:t>
            </a:r>
            <a:r>
              <a:rPr sz="1600" i="1" spc="-35" dirty="0">
                <a:solidFill>
                  <a:srgbClr val="434343"/>
                </a:solidFill>
                <a:latin typeface="Arial"/>
                <a:cs typeface="Arial"/>
              </a:rPr>
              <a:t>losing</a:t>
            </a:r>
            <a:endParaRPr sz="1600">
              <a:latin typeface="Arial"/>
              <a:cs typeface="Arial"/>
            </a:endParaRPr>
          </a:p>
        </p:txBody>
      </p:sp>
      <p:sp>
        <p:nvSpPr>
          <p:cNvPr id="21" name="Rectangle 20"/>
          <p:cNvSpPr/>
          <p:nvPr/>
        </p:nvSpPr>
        <p:spPr>
          <a:xfrm>
            <a:off x="719580" y="4568633"/>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719580" y="3061716"/>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719581" y="1569847"/>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bject 9"/>
          <p:cNvSpPr/>
          <p:nvPr/>
        </p:nvSpPr>
        <p:spPr>
          <a:xfrm>
            <a:off x="991514" y="1835480"/>
            <a:ext cx="1371600" cy="71963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991514" y="3339414"/>
            <a:ext cx="1371600" cy="719632"/>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1020775" y="4856937"/>
            <a:ext cx="1372234" cy="719632"/>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677" y="538331"/>
            <a:ext cx="3630929" cy="742315"/>
          </a:xfrm>
          <a:prstGeom prst="rect">
            <a:avLst/>
          </a:prstGeom>
        </p:spPr>
        <p:txBody>
          <a:bodyPr vert="horz" wrap="square" lIns="0" tIns="75565" rIns="0" bIns="0" rtlCol="0">
            <a:spAutoFit/>
          </a:bodyPr>
          <a:lstStyle/>
          <a:p>
            <a:pPr marL="12700">
              <a:lnSpc>
                <a:spcPct val="100000"/>
              </a:lnSpc>
              <a:spcBef>
                <a:spcPts val="595"/>
              </a:spcBef>
            </a:pPr>
            <a:r>
              <a:rPr spc="20" dirty="0"/>
              <a:t>Machine </a:t>
            </a:r>
            <a:r>
              <a:rPr spc="5" dirty="0"/>
              <a:t>Learning </a:t>
            </a:r>
            <a:r>
              <a:rPr spc="-15" dirty="0"/>
              <a:t>-</a:t>
            </a:r>
            <a:r>
              <a:rPr spc="-310" dirty="0"/>
              <a:t> </a:t>
            </a:r>
            <a:r>
              <a:rPr spc="15" dirty="0"/>
              <a:t>Basics</a:t>
            </a:r>
          </a:p>
          <a:p>
            <a:pPr marL="12700">
              <a:lnSpc>
                <a:spcPct val="100000"/>
              </a:lnSpc>
              <a:spcBef>
                <a:spcPts val="345"/>
              </a:spcBef>
            </a:pPr>
            <a:r>
              <a:rPr sz="1600" spc="10" dirty="0"/>
              <a:t>Problem</a:t>
            </a:r>
            <a:r>
              <a:rPr sz="1600" spc="-60" dirty="0"/>
              <a:t> </a:t>
            </a:r>
            <a:r>
              <a:rPr sz="1600" spc="-10" dirty="0"/>
              <a:t>Types</a:t>
            </a:r>
            <a:endParaRPr sz="1600"/>
          </a:p>
        </p:txBody>
      </p:sp>
      <p:sp>
        <p:nvSpPr>
          <p:cNvPr id="3" name="object 3"/>
          <p:cNvSpPr/>
          <p:nvPr/>
        </p:nvSpPr>
        <p:spPr>
          <a:xfrm>
            <a:off x="661416" y="1527047"/>
            <a:ext cx="7815833" cy="478917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7804" y="1559052"/>
            <a:ext cx="7705725" cy="4678680"/>
          </a:xfrm>
          <a:custGeom>
            <a:avLst/>
            <a:gdLst/>
            <a:ahLst/>
            <a:cxnLst/>
            <a:rect l="l" t="t" r="r" b="b"/>
            <a:pathLst>
              <a:path w="7705725" h="4678680">
                <a:moveTo>
                  <a:pt x="0" y="4678680"/>
                </a:moveTo>
                <a:lnTo>
                  <a:pt x="7705344" y="4678680"/>
                </a:lnTo>
                <a:lnTo>
                  <a:pt x="7705344" y="0"/>
                </a:lnTo>
                <a:lnTo>
                  <a:pt x="0" y="0"/>
                </a:lnTo>
                <a:lnTo>
                  <a:pt x="0" y="4678680"/>
                </a:lnTo>
                <a:close/>
              </a:path>
            </a:pathLst>
          </a:custGeom>
          <a:solidFill>
            <a:srgbClr val="FFFFFF"/>
          </a:solidFill>
        </p:spPr>
        <p:txBody>
          <a:bodyPr wrap="square" lIns="0" tIns="0" rIns="0" bIns="0" rtlCol="0"/>
          <a:lstStyle/>
          <a:p>
            <a:endParaRPr/>
          </a:p>
        </p:txBody>
      </p:sp>
      <p:sp>
        <p:nvSpPr>
          <p:cNvPr id="5" name="object 5"/>
          <p:cNvSpPr/>
          <p:nvPr/>
        </p:nvSpPr>
        <p:spPr>
          <a:xfrm>
            <a:off x="717804" y="1559052"/>
            <a:ext cx="7705725" cy="4678680"/>
          </a:xfrm>
          <a:custGeom>
            <a:avLst/>
            <a:gdLst/>
            <a:ahLst/>
            <a:cxnLst/>
            <a:rect l="l" t="t" r="r" b="b"/>
            <a:pathLst>
              <a:path w="7705725" h="4678680">
                <a:moveTo>
                  <a:pt x="0" y="4678680"/>
                </a:moveTo>
                <a:lnTo>
                  <a:pt x="7705344" y="4678680"/>
                </a:lnTo>
                <a:lnTo>
                  <a:pt x="7705344" y="0"/>
                </a:lnTo>
                <a:lnTo>
                  <a:pt x="0" y="0"/>
                </a:lnTo>
                <a:lnTo>
                  <a:pt x="0" y="4678680"/>
                </a:lnTo>
                <a:close/>
              </a:path>
            </a:pathLst>
          </a:custGeom>
          <a:ln w="3175">
            <a:solidFill>
              <a:srgbClr val="D9D9D9"/>
            </a:solidFill>
          </a:ln>
        </p:spPr>
        <p:txBody>
          <a:bodyPr wrap="square" lIns="0" tIns="0" rIns="0" bIns="0" rtlCol="0"/>
          <a:lstStyle/>
          <a:p>
            <a:endParaRPr/>
          </a:p>
        </p:txBody>
      </p:sp>
      <p:sp>
        <p:nvSpPr>
          <p:cNvPr id="6" name="object 6"/>
          <p:cNvSpPr txBox="1"/>
          <p:nvPr/>
        </p:nvSpPr>
        <p:spPr>
          <a:xfrm>
            <a:off x="5327396" y="3075177"/>
            <a:ext cx="1677035" cy="455295"/>
          </a:xfrm>
          <a:prstGeom prst="rect">
            <a:avLst/>
          </a:prstGeom>
        </p:spPr>
        <p:txBody>
          <a:bodyPr vert="horz" wrap="square" lIns="0" tIns="13335" rIns="0" bIns="0" rtlCol="0">
            <a:spAutoFit/>
          </a:bodyPr>
          <a:lstStyle/>
          <a:p>
            <a:pPr algn="ctr">
              <a:lnSpc>
                <a:spcPct val="100000"/>
              </a:lnSpc>
              <a:spcBef>
                <a:spcPts val="105"/>
              </a:spcBef>
            </a:pPr>
            <a:r>
              <a:rPr sz="1600" spc="-20" dirty="0">
                <a:solidFill>
                  <a:srgbClr val="434343"/>
                </a:solidFill>
                <a:latin typeface="Arial"/>
                <a:cs typeface="Arial"/>
              </a:rPr>
              <a:t>Regression</a:t>
            </a:r>
            <a:endParaRPr sz="1600">
              <a:latin typeface="Arial"/>
              <a:cs typeface="Arial"/>
            </a:endParaRPr>
          </a:p>
          <a:p>
            <a:pPr algn="ctr">
              <a:lnSpc>
                <a:spcPct val="100000"/>
              </a:lnSpc>
              <a:spcBef>
                <a:spcPts val="15"/>
              </a:spcBef>
            </a:pPr>
            <a:r>
              <a:rPr sz="1200" spc="-15" dirty="0">
                <a:solidFill>
                  <a:srgbClr val="434343"/>
                </a:solidFill>
                <a:latin typeface="Arial"/>
                <a:cs typeface="Arial"/>
              </a:rPr>
              <a:t>(supervised </a:t>
            </a:r>
            <a:r>
              <a:rPr sz="1200" spc="225" dirty="0">
                <a:solidFill>
                  <a:srgbClr val="434343"/>
                </a:solidFill>
                <a:latin typeface="Arial Black"/>
                <a:cs typeface="Arial Black"/>
              </a:rPr>
              <a:t>–</a:t>
            </a:r>
            <a:r>
              <a:rPr sz="1200" spc="-215" dirty="0">
                <a:solidFill>
                  <a:srgbClr val="434343"/>
                </a:solidFill>
                <a:latin typeface="Arial Black"/>
                <a:cs typeface="Arial Black"/>
              </a:rPr>
              <a:t> </a:t>
            </a:r>
            <a:r>
              <a:rPr sz="1200" spc="-5" dirty="0">
                <a:solidFill>
                  <a:srgbClr val="434343"/>
                </a:solidFill>
                <a:latin typeface="Arial"/>
                <a:cs typeface="Arial"/>
              </a:rPr>
              <a:t>predictive)</a:t>
            </a:r>
            <a:endParaRPr sz="1200">
              <a:latin typeface="Arial"/>
              <a:cs typeface="Arial"/>
            </a:endParaRPr>
          </a:p>
        </p:txBody>
      </p:sp>
      <p:sp>
        <p:nvSpPr>
          <p:cNvPr id="7" name="object 7"/>
          <p:cNvSpPr txBox="1"/>
          <p:nvPr/>
        </p:nvSpPr>
        <p:spPr>
          <a:xfrm>
            <a:off x="1967610" y="3114243"/>
            <a:ext cx="1677035" cy="455930"/>
          </a:xfrm>
          <a:prstGeom prst="rect">
            <a:avLst/>
          </a:prstGeom>
        </p:spPr>
        <p:txBody>
          <a:bodyPr vert="horz" wrap="square" lIns="0" tIns="13970" rIns="0" bIns="0" rtlCol="0">
            <a:spAutoFit/>
          </a:bodyPr>
          <a:lstStyle/>
          <a:p>
            <a:pPr marL="1270" algn="ctr">
              <a:lnSpc>
                <a:spcPct val="100000"/>
              </a:lnSpc>
              <a:spcBef>
                <a:spcPts val="110"/>
              </a:spcBef>
            </a:pPr>
            <a:r>
              <a:rPr sz="1600" dirty="0">
                <a:solidFill>
                  <a:srgbClr val="434343"/>
                </a:solidFill>
                <a:latin typeface="Arial"/>
                <a:cs typeface="Arial"/>
              </a:rPr>
              <a:t>Classification</a:t>
            </a:r>
            <a:endParaRPr sz="1600">
              <a:latin typeface="Arial"/>
              <a:cs typeface="Arial"/>
            </a:endParaRPr>
          </a:p>
          <a:p>
            <a:pPr algn="ctr">
              <a:lnSpc>
                <a:spcPct val="100000"/>
              </a:lnSpc>
              <a:spcBef>
                <a:spcPts val="15"/>
              </a:spcBef>
            </a:pPr>
            <a:r>
              <a:rPr sz="1200" spc="-15" dirty="0">
                <a:solidFill>
                  <a:srgbClr val="434343"/>
                </a:solidFill>
                <a:latin typeface="Arial"/>
                <a:cs typeface="Arial"/>
              </a:rPr>
              <a:t>(supervised </a:t>
            </a:r>
            <a:r>
              <a:rPr sz="1200" spc="225" dirty="0">
                <a:solidFill>
                  <a:srgbClr val="434343"/>
                </a:solidFill>
                <a:latin typeface="Arial Black"/>
                <a:cs typeface="Arial Black"/>
              </a:rPr>
              <a:t>–</a:t>
            </a:r>
            <a:r>
              <a:rPr sz="1200" spc="-220" dirty="0">
                <a:solidFill>
                  <a:srgbClr val="434343"/>
                </a:solidFill>
                <a:latin typeface="Arial Black"/>
                <a:cs typeface="Arial Black"/>
              </a:rPr>
              <a:t> </a:t>
            </a:r>
            <a:r>
              <a:rPr sz="1200" spc="-5" dirty="0">
                <a:solidFill>
                  <a:srgbClr val="434343"/>
                </a:solidFill>
                <a:latin typeface="Arial"/>
                <a:cs typeface="Arial"/>
              </a:rPr>
              <a:t>predictive)</a:t>
            </a:r>
            <a:endParaRPr sz="1200">
              <a:latin typeface="Arial"/>
              <a:cs typeface="Arial"/>
            </a:endParaRPr>
          </a:p>
        </p:txBody>
      </p:sp>
      <p:sp>
        <p:nvSpPr>
          <p:cNvPr id="8" name="object 8"/>
          <p:cNvSpPr/>
          <p:nvPr/>
        </p:nvSpPr>
        <p:spPr>
          <a:xfrm>
            <a:off x="1840992" y="4002023"/>
            <a:ext cx="2121408" cy="1365504"/>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746504" y="1734311"/>
            <a:ext cx="2118360" cy="132892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99888" y="1807464"/>
            <a:ext cx="2121408" cy="133197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245608" y="4002023"/>
            <a:ext cx="2142743" cy="1411223"/>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5391658" y="5366130"/>
            <a:ext cx="1885314" cy="455295"/>
          </a:xfrm>
          <a:prstGeom prst="rect">
            <a:avLst/>
          </a:prstGeom>
        </p:spPr>
        <p:txBody>
          <a:bodyPr vert="horz" wrap="square" lIns="0" tIns="13335" rIns="0" bIns="0" rtlCol="0">
            <a:spAutoFit/>
          </a:bodyPr>
          <a:lstStyle/>
          <a:p>
            <a:pPr algn="ctr">
              <a:lnSpc>
                <a:spcPct val="100000"/>
              </a:lnSpc>
              <a:spcBef>
                <a:spcPts val="105"/>
              </a:spcBef>
            </a:pPr>
            <a:r>
              <a:rPr sz="1600" spc="-5" dirty="0">
                <a:solidFill>
                  <a:srgbClr val="434343"/>
                </a:solidFill>
                <a:latin typeface="Arial"/>
                <a:cs typeface="Arial"/>
              </a:rPr>
              <a:t>Anomaly</a:t>
            </a:r>
            <a:r>
              <a:rPr sz="1600" spc="-100" dirty="0">
                <a:solidFill>
                  <a:srgbClr val="434343"/>
                </a:solidFill>
                <a:latin typeface="Arial"/>
                <a:cs typeface="Arial"/>
              </a:rPr>
              <a:t> </a:t>
            </a:r>
            <a:r>
              <a:rPr sz="1600" spc="-5" dirty="0">
                <a:solidFill>
                  <a:srgbClr val="434343"/>
                </a:solidFill>
                <a:latin typeface="Arial"/>
                <a:cs typeface="Arial"/>
              </a:rPr>
              <a:t>Detection</a:t>
            </a:r>
            <a:endParaRPr sz="1600">
              <a:latin typeface="Arial"/>
              <a:cs typeface="Arial"/>
            </a:endParaRPr>
          </a:p>
          <a:p>
            <a:pPr algn="ctr">
              <a:lnSpc>
                <a:spcPct val="100000"/>
              </a:lnSpc>
              <a:spcBef>
                <a:spcPts val="15"/>
              </a:spcBef>
            </a:pPr>
            <a:r>
              <a:rPr sz="1200" spc="5" dirty="0">
                <a:solidFill>
                  <a:srgbClr val="434343"/>
                </a:solidFill>
                <a:latin typeface="Arial"/>
                <a:cs typeface="Arial"/>
              </a:rPr>
              <a:t>(unsupervised</a:t>
            </a:r>
            <a:r>
              <a:rPr sz="1200" spc="5" dirty="0">
                <a:solidFill>
                  <a:srgbClr val="434343"/>
                </a:solidFill>
                <a:latin typeface="Arial Black"/>
                <a:cs typeface="Arial Black"/>
              </a:rPr>
              <a:t>–</a:t>
            </a:r>
            <a:r>
              <a:rPr sz="1200" spc="-185" dirty="0">
                <a:solidFill>
                  <a:srgbClr val="434343"/>
                </a:solidFill>
                <a:latin typeface="Arial Black"/>
                <a:cs typeface="Arial Black"/>
              </a:rPr>
              <a:t> </a:t>
            </a:r>
            <a:r>
              <a:rPr sz="1200" spc="-5" dirty="0">
                <a:solidFill>
                  <a:srgbClr val="434343"/>
                </a:solidFill>
                <a:latin typeface="Arial"/>
                <a:cs typeface="Arial"/>
              </a:rPr>
              <a:t>descriptive)</a:t>
            </a:r>
            <a:endParaRPr sz="1200">
              <a:latin typeface="Arial"/>
              <a:cs typeface="Arial"/>
            </a:endParaRPr>
          </a:p>
        </p:txBody>
      </p:sp>
      <p:sp>
        <p:nvSpPr>
          <p:cNvPr id="13" name="object 13"/>
          <p:cNvSpPr txBox="1"/>
          <p:nvPr/>
        </p:nvSpPr>
        <p:spPr>
          <a:xfrm>
            <a:off x="2008377" y="5366130"/>
            <a:ext cx="1921510" cy="455295"/>
          </a:xfrm>
          <a:prstGeom prst="rect">
            <a:avLst/>
          </a:prstGeom>
        </p:spPr>
        <p:txBody>
          <a:bodyPr vert="horz" wrap="square" lIns="0" tIns="13335" rIns="0" bIns="0" rtlCol="0">
            <a:spAutoFit/>
          </a:bodyPr>
          <a:lstStyle/>
          <a:p>
            <a:pPr algn="ctr">
              <a:lnSpc>
                <a:spcPct val="100000"/>
              </a:lnSpc>
              <a:spcBef>
                <a:spcPts val="105"/>
              </a:spcBef>
            </a:pPr>
            <a:r>
              <a:rPr sz="1600" spc="-10" dirty="0">
                <a:solidFill>
                  <a:srgbClr val="434343"/>
                </a:solidFill>
                <a:latin typeface="Arial"/>
                <a:cs typeface="Arial"/>
              </a:rPr>
              <a:t>Clustering</a:t>
            </a:r>
            <a:endParaRPr sz="1600">
              <a:latin typeface="Arial"/>
              <a:cs typeface="Arial"/>
            </a:endParaRPr>
          </a:p>
          <a:p>
            <a:pPr algn="ctr">
              <a:lnSpc>
                <a:spcPct val="100000"/>
              </a:lnSpc>
              <a:spcBef>
                <a:spcPts val="15"/>
              </a:spcBef>
            </a:pPr>
            <a:r>
              <a:rPr sz="1200" spc="-15" dirty="0">
                <a:solidFill>
                  <a:srgbClr val="434343"/>
                </a:solidFill>
                <a:latin typeface="Arial"/>
                <a:cs typeface="Arial"/>
              </a:rPr>
              <a:t>(unsupervised </a:t>
            </a:r>
            <a:r>
              <a:rPr sz="1200" spc="229" dirty="0">
                <a:solidFill>
                  <a:srgbClr val="434343"/>
                </a:solidFill>
                <a:latin typeface="Arial Black"/>
                <a:cs typeface="Arial Black"/>
              </a:rPr>
              <a:t>–</a:t>
            </a:r>
            <a:r>
              <a:rPr sz="1200" spc="-195" dirty="0">
                <a:solidFill>
                  <a:srgbClr val="434343"/>
                </a:solidFill>
                <a:latin typeface="Arial Black"/>
                <a:cs typeface="Arial Black"/>
              </a:rPr>
              <a:t> </a:t>
            </a:r>
            <a:r>
              <a:rPr sz="1200" spc="-5" dirty="0">
                <a:solidFill>
                  <a:srgbClr val="434343"/>
                </a:solidFill>
                <a:latin typeface="Arial"/>
                <a:cs typeface="Arial"/>
              </a:rPr>
              <a:t>descriptive)</a:t>
            </a:r>
            <a:endParaRPr sz="1200">
              <a:latin typeface="Arial"/>
              <a:cs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601471"/>
            <a:ext cx="3230880" cy="391160"/>
          </a:xfrm>
          <a:prstGeom prst="rect">
            <a:avLst/>
          </a:prstGeom>
        </p:spPr>
        <p:txBody>
          <a:bodyPr vert="horz" wrap="square" lIns="0" tIns="12700" rIns="0" bIns="0" rtlCol="0">
            <a:spAutoFit/>
          </a:bodyPr>
          <a:lstStyle/>
          <a:p>
            <a:pPr marL="12700">
              <a:lnSpc>
                <a:spcPct val="100000"/>
              </a:lnSpc>
              <a:spcBef>
                <a:spcPts val="100"/>
              </a:spcBef>
            </a:pPr>
            <a:r>
              <a:rPr spc="-15" dirty="0"/>
              <a:t>What </a:t>
            </a:r>
            <a:r>
              <a:rPr spc="60" dirty="0"/>
              <a:t>is </a:t>
            </a:r>
            <a:r>
              <a:rPr spc="-65" dirty="0"/>
              <a:t>Deep</a:t>
            </a:r>
            <a:r>
              <a:rPr spc="-360" dirty="0"/>
              <a:t> </a:t>
            </a:r>
            <a:r>
              <a:rPr spc="-15" dirty="0"/>
              <a:t>Learning?</a:t>
            </a:r>
          </a:p>
        </p:txBody>
      </p:sp>
      <p:sp>
        <p:nvSpPr>
          <p:cNvPr id="5" name="object 5"/>
          <p:cNvSpPr/>
          <p:nvPr/>
        </p:nvSpPr>
        <p:spPr>
          <a:xfrm>
            <a:off x="664463" y="1527047"/>
            <a:ext cx="7815833" cy="1405889"/>
          </a:xfrm>
          <a:prstGeom prst="rect">
            <a:avLst/>
          </a:prstGeom>
          <a:blipFill>
            <a:blip r:embed="rId3" cstate="print"/>
            <a:stretch>
              <a:fillRect/>
            </a:stretch>
          </a:blipFill>
        </p:spPr>
        <p:txBody>
          <a:bodyPr wrap="square" lIns="0" tIns="0" rIns="0" bIns="0" rtlCol="0"/>
          <a:lstStyle/>
          <a:p>
            <a:endParaRPr>
              <a:solidFill>
                <a:srgbClr val="FF0000"/>
              </a:solidFill>
            </a:endParaRPr>
          </a:p>
        </p:txBody>
      </p:sp>
      <p:sp>
        <p:nvSpPr>
          <p:cNvPr id="6" name="object 6"/>
          <p:cNvSpPr/>
          <p:nvPr/>
        </p:nvSpPr>
        <p:spPr>
          <a:xfrm>
            <a:off x="1981200" y="1559052"/>
            <a:ext cx="6445250" cy="1295400"/>
          </a:xfrm>
          <a:custGeom>
            <a:avLst/>
            <a:gdLst/>
            <a:ahLst/>
            <a:cxnLst/>
            <a:rect l="l" t="t" r="r" b="b"/>
            <a:pathLst>
              <a:path w="6445250" h="1295400">
                <a:moveTo>
                  <a:pt x="0" y="1295400"/>
                </a:moveTo>
                <a:lnTo>
                  <a:pt x="6444996" y="1295400"/>
                </a:lnTo>
                <a:lnTo>
                  <a:pt x="6444996" y="0"/>
                </a:lnTo>
                <a:lnTo>
                  <a:pt x="0" y="0"/>
                </a:lnTo>
                <a:lnTo>
                  <a:pt x="0" y="1295400"/>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1295400"/>
          </a:xfrm>
          <a:custGeom>
            <a:avLst/>
            <a:gdLst/>
            <a:ahLst/>
            <a:cxnLst/>
            <a:rect l="l" t="t" r="r" b="b"/>
            <a:pathLst>
              <a:path w="7705725" h="1295400">
                <a:moveTo>
                  <a:pt x="0" y="1295400"/>
                </a:moveTo>
                <a:lnTo>
                  <a:pt x="7705344" y="1295400"/>
                </a:lnTo>
                <a:lnTo>
                  <a:pt x="7705344" y="0"/>
                </a:lnTo>
                <a:lnTo>
                  <a:pt x="0" y="0"/>
                </a:lnTo>
                <a:lnTo>
                  <a:pt x="0" y="1295400"/>
                </a:lnTo>
                <a:close/>
              </a:path>
            </a:pathLst>
          </a:custGeom>
          <a:ln w="3175">
            <a:solidFill>
              <a:srgbClr val="D9D9D9"/>
            </a:solidFill>
          </a:ln>
        </p:spPr>
        <p:txBody>
          <a:bodyPr wrap="square" lIns="0" tIns="0" rIns="0" bIns="0" rtlCol="0"/>
          <a:lstStyle/>
          <a:p>
            <a:endParaRPr/>
          </a:p>
        </p:txBody>
      </p:sp>
      <p:sp>
        <p:nvSpPr>
          <p:cNvPr id="8" name="object 8"/>
          <p:cNvSpPr txBox="1"/>
          <p:nvPr/>
        </p:nvSpPr>
        <p:spPr>
          <a:xfrm>
            <a:off x="1981200" y="1937385"/>
            <a:ext cx="6443980" cy="514350"/>
          </a:xfrm>
          <a:prstGeom prst="rect">
            <a:avLst/>
          </a:prstGeom>
        </p:spPr>
        <p:txBody>
          <a:bodyPr vert="horz" wrap="square" lIns="0" tIns="13335" rIns="0" bIns="0" rtlCol="0">
            <a:spAutoFit/>
          </a:bodyPr>
          <a:lstStyle/>
          <a:p>
            <a:pPr marL="191135" marR="627380">
              <a:lnSpc>
                <a:spcPct val="100000"/>
              </a:lnSpc>
              <a:spcBef>
                <a:spcPts val="105"/>
              </a:spcBef>
            </a:pPr>
            <a:r>
              <a:rPr sz="1600" spc="-5" dirty="0">
                <a:solidFill>
                  <a:srgbClr val="F57B00"/>
                </a:solidFill>
                <a:latin typeface="Arial"/>
                <a:cs typeface="Arial"/>
              </a:rPr>
              <a:t>Part</a:t>
            </a:r>
            <a:r>
              <a:rPr sz="1600" spc="-40" dirty="0">
                <a:solidFill>
                  <a:srgbClr val="F57B00"/>
                </a:solidFill>
                <a:latin typeface="Arial"/>
                <a:cs typeface="Arial"/>
              </a:rPr>
              <a:t> </a:t>
            </a:r>
            <a:r>
              <a:rPr sz="1600" spc="35" dirty="0">
                <a:solidFill>
                  <a:srgbClr val="F57B00"/>
                </a:solidFill>
                <a:latin typeface="Arial"/>
                <a:cs typeface="Arial"/>
              </a:rPr>
              <a:t>of</a:t>
            </a:r>
            <a:r>
              <a:rPr sz="1600" spc="-60" dirty="0">
                <a:solidFill>
                  <a:srgbClr val="F57B00"/>
                </a:solidFill>
                <a:latin typeface="Arial"/>
                <a:cs typeface="Arial"/>
              </a:rPr>
              <a:t> </a:t>
            </a:r>
            <a:r>
              <a:rPr sz="1600" dirty="0">
                <a:solidFill>
                  <a:srgbClr val="F57B00"/>
                </a:solidFill>
                <a:latin typeface="Arial"/>
                <a:cs typeface="Arial"/>
              </a:rPr>
              <a:t>the</a:t>
            </a:r>
            <a:r>
              <a:rPr sz="1600" spc="-75" dirty="0">
                <a:solidFill>
                  <a:srgbClr val="F57B00"/>
                </a:solidFill>
                <a:latin typeface="Arial"/>
                <a:cs typeface="Arial"/>
              </a:rPr>
              <a:t> </a:t>
            </a:r>
            <a:r>
              <a:rPr sz="1600" spc="5" dirty="0">
                <a:solidFill>
                  <a:srgbClr val="F57B00"/>
                </a:solidFill>
                <a:latin typeface="Arial"/>
                <a:cs typeface="Arial"/>
              </a:rPr>
              <a:t>machine</a:t>
            </a:r>
            <a:r>
              <a:rPr sz="1600" spc="-75" dirty="0">
                <a:solidFill>
                  <a:srgbClr val="F57B00"/>
                </a:solidFill>
                <a:latin typeface="Arial"/>
                <a:cs typeface="Arial"/>
              </a:rPr>
              <a:t> </a:t>
            </a:r>
            <a:r>
              <a:rPr sz="1600" spc="-10" dirty="0">
                <a:solidFill>
                  <a:srgbClr val="F57B00"/>
                </a:solidFill>
                <a:latin typeface="Arial"/>
                <a:cs typeface="Arial"/>
              </a:rPr>
              <a:t>learning</a:t>
            </a:r>
            <a:r>
              <a:rPr sz="1600" spc="-70" dirty="0">
                <a:solidFill>
                  <a:srgbClr val="F57B00"/>
                </a:solidFill>
                <a:latin typeface="Arial"/>
                <a:cs typeface="Arial"/>
              </a:rPr>
              <a:t> </a:t>
            </a:r>
            <a:r>
              <a:rPr sz="1600" spc="5" dirty="0">
                <a:solidFill>
                  <a:srgbClr val="434343"/>
                </a:solidFill>
                <a:latin typeface="Arial"/>
                <a:cs typeface="Arial"/>
              </a:rPr>
              <a:t>field</a:t>
            </a:r>
            <a:r>
              <a:rPr sz="1600" spc="-90" dirty="0">
                <a:solidFill>
                  <a:srgbClr val="434343"/>
                </a:solidFill>
                <a:latin typeface="Arial"/>
                <a:cs typeface="Arial"/>
              </a:rPr>
              <a:t> </a:t>
            </a:r>
            <a:r>
              <a:rPr sz="1600" spc="35" dirty="0">
                <a:solidFill>
                  <a:srgbClr val="434343"/>
                </a:solidFill>
                <a:latin typeface="Arial"/>
                <a:cs typeface="Arial"/>
              </a:rPr>
              <a:t>of</a:t>
            </a:r>
            <a:r>
              <a:rPr sz="1600" spc="-65" dirty="0">
                <a:solidFill>
                  <a:srgbClr val="434343"/>
                </a:solidFill>
                <a:latin typeface="Arial"/>
                <a:cs typeface="Arial"/>
              </a:rPr>
              <a:t> </a:t>
            </a:r>
            <a:r>
              <a:rPr sz="1600" spc="-10" dirty="0">
                <a:solidFill>
                  <a:srgbClr val="434343"/>
                </a:solidFill>
                <a:latin typeface="Arial"/>
                <a:cs typeface="Arial"/>
              </a:rPr>
              <a:t>learning</a:t>
            </a:r>
            <a:r>
              <a:rPr sz="1600" spc="-65" dirty="0">
                <a:solidFill>
                  <a:srgbClr val="434343"/>
                </a:solidFill>
                <a:latin typeface="Arial"/>
                <a:cs typeface="Arial"/>
              </a:rPr>
              <a:t> </a:t>
            </a:r>
            <a:r>
              <a:rPr sz="1600" dirty="0">
                <a:solidFill>
                  <a:srgbClr val="434343"/>
                </a:solidFill>
                <a:latin typeface="Arial"/>
                <a:cs typeface="Arial"/>
              </a:rPr>
              <a:t>representations</a:t>
            </a:r>
            <a:r>
              <a:rPr sz="1600" spc="-114" dirty="0">
                <a:solidFill>
                  <a:srgbClr val="434343"/>
                </a:solidFill>
                <a:latin typeface="Arial"/>
                <a:cs typeface="Arial"/>
              </a:rPr>
              <a:t> </a:t>
            </a:r>
            <a:r>
              <a:rPr sz="1600" spc="35" dirty="0">
                <a:solidFill>
                  <a:srgbClr val="434343"/>
                </a:solidFill>
                <a:latin typeface="Arial"/>
                <a:cs typeface="Arial"/>
              </a:rPr>
              <a:t>of  </a:t>
            </a:r>
            <a:r>
              <a:rPr sz="1600" spc="-10" dirty="0" smtClean="0">
                <a:solidFill>
                  <a:srgbClr val="434343"/>
                </a:solidFill>
                <a:latin typeface="Arial"/>
                <a:cs typeface="Arial"/>
              </a:rPr>
              <a:t>data.</a:t>
            </a:r>
            <a:r>
              <a:rPr sz="1600" spc="-40" dirty="0" smtClean="0">
                <a:solidFill>
                  <a:srgbClr val="434343"/>
                </a:solidFill>
                <a:latin typeface="Arial"/>
                <a:cs typeface="Arial"/>
              </a:rPr>
              <a:t> </a:t>
            </a:r>
            <a:r>
              <a:rPr sz="1600" spc="-15" dirty="0" smtClean="0">
                <a:solidFill>
                  <a:srgbClr val="434343"/>
                </a:solidFill>
                <a:latin typeface="Arial"/>
                <a:cs typeface="Arial"/>
              </a:rPr>
              <a:t>Exceptional</a:t>
            </a:r>
            <a:r>
              <a:rPr sz="1600" spc="-105" dirty="0" smtClean="0">
                <a:solidFill>
                  <a:srgbClr val="434343"/>
                </a:solidFill>
                <a:latin typeface="Arial"/>
                <a:cs typeface="Arial"/>
              </a:rPr>
              <a:t> </a:t>
            </a:r>
            <a:r>
              <a:rPr sz="1600" spc="10" dirty="0">
                <a:solidFill>
                  <a:srgbClr val="434343"/>
                </a:solidFill>
                <a:latin typeface="Arial"/>
                <a:cs typeface="Arial"/>
              </a:rPr>
              <a:t>effective</a:t>
            </a:r>
            <a:r>
              <a:rPr sz="1600" spc="-100" dirty="0">
                <a:solidFill>
                  <a:srgbClr val="434343"/>
                </a:solidFill>
                <a:latin typeface="Arial"/>
                <a:cs typeface="Arial"/>
              </a:rPr>
              <a:t> </a:t>
            </a:r>
            <a:r>
              <a:rPr sz="1600" spc="30" dirty="0">
                <a:solidFill>
                  <a:srgbClr val="434343"/>
                </a:solidFill>
                <a:latin typeface="Arial"/>
                <a:cs typeface="Arial"/>
              </a:rPr>
              <a:t>at</a:t>
            </a:r>
            <a:r>
              <a:rPr sz="1600" spc="-70" dirty="0">
                <a:solidFill>
                  <a:srgbClr val="434343"/>
                </a:solidFill>
                <a:latin typeface="Arial"/>
                <a:cs typeface="Arial"/>
              </a:rPr>
              <a:t> </a:t>
            </a:r>
            <a:r>
              <a:rPr sz="1600" spc="-10" dirty="0">
                <a:solidFill>
                  <a:srgbClr val="434343"/>
                </a:solidFill>
                <a:latin typeface="Arial"/>
                <a:cs typeface="Arial"/>
              </a:rPr>
              <a:t>learning</a:t>
            </a:r>
            <a:r>
              <a:rPr sz="1600" spc="-60" dirty="0">
                <a:solidFill>
                  <a:srgbClr val="434343"/>
                </a:solidFill>
                <a:latin typeface="Arial"/>
                <a:cs typeface="Arial"/>
              </a:rPr>
              <a:t> </a:t>
            </a:r>
            <a:r>
              <a:rPr sz="1600" dirty="0">
                <a:solidFill>
                  <a:srgbClr val="434343"/>
                </a:solidFill>
                <a:latin typeface="Arial"/>
                <a:cs typeface="Arial"/>
              </a:rPr>
              <a:t>patterns.</a:t>
            </a:r>
            <a:endParaRPr sz="1600" dirty="0">
              <a:latin typeface="Arial"/>
              <a:cs typeface="Arial"/>
            </a:endParaRPr>
          </a:p>
        </p:txBody>
      </p:sp>
      <p:sp>
        <p:nvSpPr>
          <p:cNvPr id="10" name="object 10"/>
          <p:cNvSpPr/>
          <p:nvPr/>
        </p:nvSpPr>
        <p:spPr>
          <a:xfrm>
            <a:off x="664463" y="3029711"/>
            <a:ext cx="7815833" cy="140588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981200" y="3061716"/>
            <a:ext cx="6445250" cy="1295400"/>
          </a:xfrm>
          <a:custGeom>
            <a:avLst/>
            <a:gdLst/>
            <a:ahLst/>
            <a:cxnLst/>
            <a:rect l="l" t="t" r="r" b="b"/>
            <a:pathLst>
              <a:path w="6445250" h="1295400">
                <a:moveTo>
                  <a:pt x="0" y="1295399"/>
                </a:moveTo>
                <a:lnTo>
                  <a:pt x="6444996" y="1295399"/>
                </a:lnTo>
                <a:lnTo>
                  <a:pt x="6444996" y="0"/>
                </a:lnTo>
                <a:lnTo>
                  <a:pt x="0" y="0"/>
                </a:lnTo>
                <a:lnTo>
                  <a:pt x="0" y="1295399"/>
                </a:lnTo>
                <a:close/>
              </a:path>
            </a:pathLst>
          </a:custGeom>
          <a:solidFill>
            <a:srgbClr val="FFFFFF"/>
          </a:solidFill>
        </p:spPr>
        <p:txBody>
          <a:bodyPr wrap="square" lIns="0" tIns="0" rIns="0" bIns="0" rtlCol="0"/>
          <a:lstStyle/>
          <a:p>
            <a:endParaRPr/>
          </a:p>
        </p:txBody>
      </p:sp>
      <p:sp>
        <p:nvSpPr>
          <p:cNvPr id="12" name="object 12"/>
          <p:cNvSpPr/>
          <p:nvPr/>
        </p:nvSpPr>
        <p:spPr>
          <a:xfrm>
            <a:off x="720851" y="3061716"/>
            <a:ext cx="7705725" cy="1295400"/>
          </a:xfrm>
          <a:custGeom>
            <a:avLst/>
            <a:gdLst/>
            <a:ahLst/>
            <a:cxnLst/>
            <a:rect l="l" t="t" r="r" b="b"/>
            <a:pathLst>
              <a:path w="7705725" h="1295400">
                <a:moveTo>
                  <a:pt x="0" y="1295399"/>
                </a:moveTo>
                <a:lnTo>
                  <a:pt x="7705344" y="1295399"/>
                </a:lnTo>
                <a:lnTo>
                  <a:pt x="7705344" y="0"/>
                </a:lnTo>
                <a:lnTo>
                  <a:pt x="0" y="0"/>
                </a:lnTo>
                <a:lnTo>
                  <a:pt x="0" y="1295399"/>
                </a:lnTo>
                <a:close/>
              </a:path>
            </a:pathLst>
          </a:custGeom>
          <a:ln w="3175">
            <a:solidFill>
              <a:srgbClr val="D9D9D9"/>
            </a:solidFill>
          </a:ln>
        </p:spPr>
        <p:txBody>
          <a:bodyPr wrap="square" lIns="0" tIns="0" rIns="0" bIns="0" rtlCol="0"/>
          <a:lstStyle/>
          <a:p>
            <a:endParaRPr/>
          </a:p>
        </p:txBody>
      </p:sp>
      <p:sp>
        <p:nvSpPr>
          <p:cNvPr id="13" name="object 13"/>
          <p:cNvSpPr txBox="1"/>
          <p:nvPr/>
        </p:nvSpPr>
        <p:spPr>
          <a:xfrm>
            <a:off x="1981200" y="3321558"/>
            <a:ext cx="6443980" cy="758825"/>
          </a:xfrm>
          <a:prstGeom prst="rect">
            <a:avLst/>
          </a:prstGeom>
        </p:spPr>
        <p:txBody>
          <a:bodyPr vert="horz" wrap="square" lIns="0" tIns="13335" rIns="0" bIns="0" rtlCol="0">
            <a:spAutoFit/>
          </a:bodyPr>
          <a:lstStyle/>
          <a:p>
            <a:pPr marL="191135" marR="177800">
              <a:lnSpc>
                <a:spcPct val="100000"/>
              </a:lnSpc>
              <a:spcBef>
                <a:spcPts val="105"/>
              </a:spcBef>
            </a:pPr>
            <a:r>
              <a:rPr sz="1600" spc="-5" dirty="0">
                <a:solidFill>
                  <a:srgbClr val="434343"/>
                </a:solidFill>
                <a:latin typeface="Arial"/>
                <a:cs typeface="Arial"/>
              </a:rPr>
              <a:t>Utilizes</a:t>
            </a:r>
            <a:r>
              <a:rPr sz="1600" spc="-70" dirty="0">
                <a:solidFill>
                  <a:srgbClr val="434343"/>
                </a:solidFill>
                <a:latin typeface="Arial"/>
                <a:cs typeface="Arial"/>
              </a:rPr>
              <a:t> </a:t>
            </a:r>
            <a:r>
              <a:rPr sz="1600" spc="-10" dirty="0">
                <a:solidFill>
                  <a:srgbClr val="434343"/>
                </a:solidFill>
                <a:latin typeface="Arial"/>
                <a:cs typeface="Arial"/>
              </a:rPr>
              <a:t>learning</a:t>
            </a:r>
            <a:r>
              <a:rPr sz="1600" spc="-95" dirty="0">
                <a:solidFill>
                  <a:srgbClr val="434343"/>
                </a:solidFill>
                <a:latin typeface="Arial"/>
                <a:cs typeface="Arial"/>
              </a:rPr>
              <a:t> </a:t>
            </a:r>
            <a:r>
              <a:rPr sz="1600" spc="15" dirty="0">
                <a:solidFill>
                  <a:srgbClr val="434343"/>
                </a:solidFill>
                <a:latin typeface="Arial"/>
                <a:cs typeface="Arial"/>
              </a:rPr>
              <a:t>algorithms</a:t>
            </a:r>
            <a:r>
              <a:rPr sz="1600" spc="-55" dirty="0">
                <a:solidFill>
                  <a:srgbClr val="434343"/>
                </a:solidFill>
                <a:latin typeface="Arial"/>
                <a:cs typeface="Arial"/>
              </a:rPr>
              <a:t> </a:t>
            </a:r>
            <a:r>
              <a:rPr sz="1600" spc="30" dirty="0">
                <a:solidFill>
                  <a:srgbClr val="434343"/>
                </a:solidFill>
                <a:latin typeface="Arial"/>
                <a:cs typeface="Arial"/>
              </a:rPr>
              <a:t>that</a:t>
            </a:r>
            <a:r>
              <a:rPr sz="1600" spc="-45" dirty="0">
                <a:solidFill>
                  <a:srgbClr val="434343"/>
                </a:solidFill>
                <a:latin typeface="Arial"/>
                <a:cs typeface="Arial"/>
              </a:rPr>
              <a:t> </a:t>
            </a:r>
            <a:r>
              <a:rPr sz="1600" spc="-20" dirty="0">
                <a:solidFill>
                  <a:srgbClr val="434343"/>
                </a:solidFill>
                <a:latin typeface="Arial"/>
                <a:cs typeface="Arial"/>
              </a:rPr>
              <a:t>derive</a:t>
            </a:r>
            <a:r>
              <a:rPr sz="1600" spc="-75" dirty="0">
                <a:solidFill>
                  <a:srgbClr val="434343"/>
                </a:solidFill>
                <a:latin typeface="Arial"/>
                <a:cs typeface="Arial"/>
              </a:rPr>
              <a:t> </a:t>
            </a:r>
            <a:r>
              <a:rPr sz="1600" dirty="0">
                <a:solidFill>
                  <a:srgbClr val="434343"/>
                </a:solidFill>
                <a:latin typeface="Arial"/>
                <a:cs typeface="Arial"/>
              </a:rPr>
              <a:t>meaning</a:t>
            </a:r>
            <a:r>
              <a:rPr sz="1600" spc="-95" dirty="0">
                <a:solidFill>
                  <a:srgbClr val="434343"/>
                </a:solidFill>
                <a:latin typeface="Arial"/>
                <a:cs typeface="Arial"/>
              </a:rPr>
              <a:t> </a:t>
            </a:r>
            <a:r>
              <a:rPr sz="1600" spc="25" dirty="0">
                <a:solidFill>
                  <a:srgbClr val="434343"/>
                </a:solidFill>
                <a:latin typeface="Arial"/>
                <a:cs typeface="Arial"/>
              </a:rPr>
              <a:t>out</a:t>
            </a:r>
            <a:r>
              <a:rPr sz="1600" spc="-45" dirty="0">
                <a:solidFill>
                  <a:srgbClr val="434343"/>
                </a:solidFill>
                <a:latin typeface="Arial"/>
                <a:cs typeface="Arial"/>
              </a:rPr>
              <a:t> </a:t>
            </a:r>
            <a:r>
              <a:rPr sz="1600" spc="35" dirty="0">
                <a:solidFill>
                  <a:srgbClr val="434343"/>
                </a:solidFill>
                <a:latin typeface="Arial"/>
                <a:cs typeface="Arial"/>
              </a:rPr>
              <a:t>of</a:t>
            </a:r>
            <a:r>
              <a:rPr sz="1600" spc="-65" dirty="0">
                <a:solidFill>
                  <a:srgbClr val="434343"/>
                </a:solidFill>
                <a:latin typeface="Arial"/>
                <a:cs typeface="Arial"/>
              </a:rPr>
              <a:t> </a:t>
            </a:r>
            <a:r>
              <a:rPr sz="1600" spc="5" dirty="0">
                <a:solidFill>
                  <a:srgbClr val="434343"/>
                </a:solidFill>
                <a:latin typeface="Arial"/>
                <a:cs typeface="Arial"/>
              </a:rPr>
              <a:t>data</a:t>
            </a:r>
            <a:r>
              <a:rPr sz="1600" spc="-65" dirty="0">
                <a:solidFill>
                  <a:srgbClr val="434343"/>
                </a:solidFill>
                <a:latin typeface="Arial"/>
                <a:cs typeface="Arial"/>
              </a:rPr>
              <a:t> </a:t>
            </a:r>
            <a:r>
              <a:rPr sz="1600" spc="-10" dirty="0">
                <a:solidFill>
                  <a:srgbClr val="434343"/>
                </a:solidFill>
                <a:latin typeface="Arial"/>
                <a:cs typeface="Arial"/>
              </a:rPr>
              <a:t>by</a:t>
            </a:r>
            <a:r>
              <a:rPr sz="1600" spc="-60" dirty="0">
                <a:solidFill>
                  <a:srgbClr val="434343"/>
                </a:solidFill>
                <a:latin typeface="Arial"/>
                <a:cs typeface="Arial"/>
              </a:rPr>
              <a:t> </a:t>
            </a:r>
            <a:r>
              <a:rPr sz="1600" dirty="0">
                <a:solidFill>
                  <a:srgbClr val="434343"/>
                </a:solidFill>
                <a:latin typeface="Arial"/>
                <a:cs typeface="Arial"/>
              </a:rPr>
              <a:t>using  </a:t>
            </a:r>
            <a:r>
              <a:rPr sz="1600" spc="-30" dirty="0">
                <a:solidFill>
                  <a:srgbClr val="434343"/>
                </a:solidFill>
                <a:latin typeface="Arial"/>
                <a:cs typeface="Arial"/>
              </a:rPr>
              <a:t>a </a:t>
            </a:r>
            <a:r>
              <a:rPr sz="1600" spc="-5" dirty="0">
                <a:solidFill>
                  <a:srgbClr val="F57B00"/>
                </a:solidFill>
                <a:latin typeface="Arial"/>
                <a:cs typeface="Arial"/>
              </a:rPr>
              <a:t>hierarchy </a:t>
            </a:r>
            <a:r>
              <a:rPr sz="1600" spc="40" dirty="0">
                <a:solidFill>
                  <a:srgbClr val="434343"/>
                </a:solidFill>
                <a:latin typeface="Arial"/>
                <a:cs typeface="Arial"/>
              </a:rPr>
              <a:t>of </a:t>
            </a:r>
            <a:r>
              <a:rPr sz="1600" spc="10" dirty="0">
                <a:solidFill>
                  <a:srgbClr val="434343"/>
                </a:solidFill>
                <a:latin typeface="Arial"/>
                <a:cs typeface="Arial"/>
              </a:rPr>
              <a:t>multiple </a:t>
            </a:r>
            <a:r>
              <a:rPr sz="1600" spc="-10" dirty="0">
                <a:solidFill>
                  <a:srgbClr val="434343"/>
                </a:solidFill>
                <a:latin typeface="Arial"/>
                <a:cs typeface="Arial"/>
              </a:rPr>
              <a:t>layers </a:t>
            </a:r>
            <a:r>
              <a:rPr sz="1600" spc="30" dirty="0">
                <a:solidFill>
                  <a:srgbClr val="434343"/>
                </a:solidFill>
                <a:latin typeface="Arial"/>
                <a:cs typeface="Arial"/>
              </a:rPr>
              <a:t>that </a:t>
            </a:r>
            <a:r>
              <a:rPr sz="1600" spc="40" dirty="0">
                <a:solidFill>
                  <a:srgbClr val="F57B00"/>
                </a:solidFill>
                <a:latin typeface="Arial"/>
                <a:cs typeface="Arial"/>
              </a:rPr>
              <a:t>mimic </a:t>
            </a:r>
            <a:r>
              <a:rPr sz="1600" dirty="0">
                <a:solidFill>
                  <a:srgbClr val="F57B00"/>
                </a:solidFill>
                <a:latin typeface="Arial"/>
                <a:cs typeface="Arial"/>
              </a:rPr>
              <a:t>the </a:t>
            </a:r>
            <a:r>
              <a:rPr sz="1600" spc="-15" dirty="0">
                <a:solidFill>
                  <a:srgbClr val="F57B00"/>
                </a:solidFill>
                <a:latin typeface="Arial"/>
                <a:cs typeface="Arial"/>
              </a:rPr>
              <a:t>neural </a:t>
            </a:r>
            <a:r>
              <a:rPr sz="1600" spc="10" dirty="0">
                <a:solidFill>
                  <a:srgbClr val="F57B00"/>
                </a:solidFill>
                <a:latin typeface="Arial"/>
                <a:cs typeface="Arial"/>
              </a:rPr>
              <a:t>networks </a:t>
            </a:r>
            <a:r>
              <a:rPr sz="1600" spc="35" dirty="0">
                <a:solidFill>
                  <a:srgbClr val="F57B00"/>
                </a:solidFill>
                <a:latin typeface="Arial"/>
                <a:cs typeface="Arial"/>
              </a:rPr>
              <a:t>of </a:t>
            </a:r>
            <a:r>
              <a:rPr sz="1600" dirty="0">
                <a:solidFill>
                  <a:srgbClr val="F57B00"/>
                </a:solidFill>
                <a:latin typeface="Arial"/>
                <a:cs typeface="Arial"/>
              </a:rPr>
              <a:t>our  </a:t>
            </a:r>
            <a:r>
              <a:rPr sz="1600" spc="-15" dirty="0">
                <a:solidFill>
                  <a:srgbClr val="F57B00"/>
                </a:solidFill>
                <a:latin typeface="Arial"/>
                <a:cs typeface="Arial"/>
              </a:rPr>
              <a:t>brain.</a:t>
            </a:r>
            <a:endParaRPr sz="1600">
              <a:latin typeface="Arial"/>
              <a:cs typeface="Arial"/>
            </a:endParaRPr>
          </a:p>
        </p:txBody>
      </p:sp>
      <p:sp>
        <p:nvSpPr>
          <p:cNvPr id="15" name="object 15"/>
          <p:cNvSpPr/>
          <p:nvPr/>
        </p:nvSpPr>
        <p:spPr>
          <a:xfrm>
            <a:off x="664463" y="4547615"/>
            <a:ext cx="7815833" cy="140589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981200" y="4579620"/>
            <a:ext cx="6445250" cy="1295400"/>
          </a:xfrm>
          <a:custGeom>
            <a:avLst/>
            <a:gdLst/>
            <a:ahLst/>
            <a:cxnLst/>
            <a:rect l="l" t="t" r="r" b="b"/>
            <a:pathLst>
              <a:path w="6445250" h="1295400">
                <a:moveTo>
                  <a:pt x="0" y="1295399"/>
                </a:moveTo>
                <a:lnTo>
                  <a:pt x="6444996" y="1295399"/>
                </a:lnTo>
                <a:lnTo>
                  <a:pt x="6444996" y="0"/>
                </a:lnTo>
                <a:lnTo>
                  <a:pt x="0" y="0"/>
                </a:lnTo>
                <a:lnTo>
                  <a:pt x="0" y="1295399"/>
                </a:lnTo>
                <a:close/>
              </a:path>
            </a:pathLst>
          </a:custGeom>
          <a:solidFill>
            <a:srgbClr val="FFFFFF"/>
          </a:solidFill>
        </p:spPr>
        <p:txBody>
          <a:bodyPr wrap="square" lIns="0" tIns="0" rIns="0" bIns="0" rtlCol="0"/>
          <a:lstStyle/>
          <a:p>
            <a:endParaRPr/>
          </a:p>
        </p:txBody>
      </p:sp>
      <p:sp>
        <p:nvSpPr>
          <p:cNvPr id="17" name="object 17"/>
          <p:cNvSpPr/>
          <p:nvPr/>
        </p:nvSpPr>
        <p:spPr>
          <a:xfrm>
            <a:off x="720851" y="4579620"/>
            <a:ext cx="7705725" cy="1295400"/>
          </a:xfrm>
          <a:custGeom>
            <a:avLst/>
            <a:gdLst/>
            <a:ahLst/>
            <a:cxnLst/>
            <a:rect l="l" t="t" r="r" b="b"/>
            <a:pathLst>
              <a:path w="7705725" h="1295400">
                <a:moveTo>
                  <a:pt x="0" y="1295399"/>
                </a:moveTo>
                <a:lnTo>
                  <a:pt x="7705344" y="1295399"/>
                </a:lnTo>
                <a:lnTo>
                  <a:pt x="7705344" y="0"/>
                </a:lnTo>
                <a:lnTo>
                  <a:pt x="0" y="0"/>
                </a:lnTo>
                <a:lnTo>
                  <a:pt x="0" y="1295399"/>
                </a:lnTo>
                <a:close/>
              </a:path>
            </a:pathLst>
          </a:custGeom>
          <a:ln w="3175">
            <a:solidFill>
              <a:srgbClr val="D9D9D9"/>
            </a:solidFill>
          </a:ln>
        </p:spPr>
        <p:txBody>
          <a:bodyPr wrap="square" lIns="0" tIns="0" rIns="0" bIns="0" rtlCol="0"/>
          <a:lstStyle/>
          <a:p>
            <a:endParaRPr/>
          </a:p>
        </p:txBody>
      </p:sp>
      <p:sp>
        <p:nvSpPr>
          <p:cNvPr id="18" name="object 18"/>
          <p:cNvSpPr txBox="1"/>
          <p:nvPr/>
        </p:nvSpPr>
        <p:spPr>
          <a:xfrm>
            <a:off x="1981200" y="4960366"/>
            <a:ext cx="6443980" cy="514984"/>
          </a:xfrm>
          <a:prstGeom prst="rect">
            <a:avLst/>
          </a:prstGeom>
        </p:spPr>
        <p:txBody>
          <a:bodyPr vert="horz" wrap="square" lIns="0" tIns="13335" rIns="0" bIns="0" rtlCol="0">
            <a:spAutoFit/>
          </a:bodyPr>
          <a:lstStyle/>
          <a:p>
            <a:pPr marL="191135">
              <a:lnSpc>
                <a:spcPct val="100000"/>
              </a:lnSpc>
              <a:spcBef>
                <a:spcPts val="105"/>
              </a:spcBef>
            </a:pPr>
            <a:r>
              <a:rPr sz="1600" spc="30" dirty="0">
                <a:solidFill>
                  <a:srgbClr val="434343"/>
                </a:solidFill>
                <a:latin typeface="Arial"/>
                <a:cs typeface="Arial"/>
              </a:rPr>
              <a:t>If</a:t>
            </a:r>
            <a:r>
              <a:rPr sz="1600" spc="-65" dirty="0">
                <a:solidFill>
                  <a:srgbClr val="434343"/>
                </a:solidFill>
                <a:latin typeface="Arial"/>
                <a:cs typeface="Arial"/>
              </a:rPr>
              <a:t> </a:t>
            </a:r>
            <a:r>
              <a:rPr sz="1600" spc="-5" dirty="0">
                <a:solidFill>
                  <a:srgbClr val="434343"/>
                </a:solidFill>
                <a:latin typeface="Arial"/>
                <a:cs typeface="Arial"/>
              </a:rPr>
              <a:t>you</a:t>
            </a:r>
            <a:r>
              <a:rPr sz="1600" spc="-65" dirty="0">
                <a:solidFill>
                  <a:srgbClr val="434343"/>
                </a:solidFill>
                <a:latin typeface="Arial"/>
                <a:cs typeface="Arial"/>
              </a:rPr>
              <a:t> </a:t>
            </a:r>
            <a:r>
              <a:rPr sz="1600" spc="-10" dirty="0">
                <a:solidFill>
                  <a:srgbClr val="434343"/>
                </a:solidFill>
                <a:latin typeface="Arial"/>
                <a:cs typeface="Arial"/>
              </a:rPr>
              <a:t>provide</a:t>
            </a:r>
            <a:r>
              <a:rPr sz="1600" spc="-75" dirty="0">
                <a:solidFill>
                  <a:srgbClr val="434343"/>
                </a:solidFill>
                <a:latin typeface="Arial"/>
                <a:cs typeface="Arial"/>
              </a:rPr>
              <a:t> </a:t>
            </a:r>
            <a:r>
              <a:rPr sz="1600" spc="5" dirty="0">
                <a:solidFill>
                  <a:srgbClr val="434343"/>
                </a:solidFill>
                <a:latin typeface="Arial"/>
                <a:cs typeface="Arial"/>
              </a:rPr>
              <a:t>the</a:t>
            </a:r>
            <a:r>
              <a:rPr sz="1600" spc="-45" dirty="0">
                <a:solidFill>
                  <a:srgbClr val="434343"/>
                </a:solidFill>
                <a:latin typeface="Arial"/>
                <a:cs typeface="Arial"/>
              </a:rPr>
              <a:t> </a:t>
            </a:r>
            <a:r>
              <a:rPr sz="1600" spc="20" dirty="0">
                <a:solidFill>
                  <a:srgbClr val="434343"/>
                </a:solidFill>
                <a:latin typeface="Arial"/>
                <a:cs typeface="Arial"/>
              </a:rPr>
              <a:t>system</a:t>
            </a:r>
            <a:r>
              <a:rPr sz="1600" spc="-70" dirty="0">
                <a:solidFill>
                  <a:srgbClr val="434343"/>
                </a:solidFill>
                <a:latin typeface="Arial"/>
                <a:cs typeface="Arial"/>
              </a:rPr>
              <a:t> </a:t>
            </a:r>
            <a:r>
              <a:rPr sz="1600" spc="20" dirty="0">
                <a:solidFill>
                  <a:srgbClr val="434343"/>
                </a:solidFill>
                <a:latin typeface="Arial"/>
                <a:cs typeface="Arial"/>
              </a:rPr>
              <a:t>tons</a:t>
            </a:r>
            <a:r>
              <a:rPr sz="1600" spc="-65" dirty="0">
                <a:solidFill>
                  <a:srgbClr val="434343"/>
                </a:solidFill>
                <a:latin typeface="Arial"/>
                <a:cs typeface="Arial"/>
              </a:rPr>
              <a:t> </a:t>
            </a:r>
            <a:r>
              <a:rPr sz="1600" spc="40" dirty="0">
                <a:solidFill>
                  <a:srgbClr val="434343"/>
                </a:solidFill>
                <a:latin typeface="Arial"/>
                <a:cs typeface="Arial"/>
              </a:rPr>
              <a:t>of</a:t>
            </a:r>
            <a:r>
              <a:rPr sz="1600" spc="-105" dirty="0">
                <a:solidFill>
                  <a:srgbClr val="434343"/>
                </a:solidFill>
                <a:latin typeface="Arial"/>
                <a:cs typeface="Arial"/>
              </a:rPr>
              <a:t> </a:t>
            </a:r>
            <a:r>
              <a:rPr sz="1600" spc="5" dirty="0">
                <a:solidFill>
                  <a:srgbClr val="434343"/>
                </a:solidFill>
                <a:latin typeface="Arial"/>
                <a:cs typeface="Arial"/>
              </a:rPr>
              <a:t>information,</a:t>
            </a:r>
            <a:r>
              <a:rPr sz="1600" spc="-55" dirty="0">
                <a:solidFill>
                  <a:srgbClr val="434343"/>
                </a:solidFill>
                <a:latin typeface="Arial"/>
                <a:cs typeface="Arial"/>
              </a:rPr>
              <a:t> </a:t>
            </a:r>
            <a:r>
              <a:rPr sz="1600" spc="45" dirty="0">
                <a:solidFill>
                  <a:srgbClr val="434343"/>
                </a:solidFill>
                <a:latin typeface="Arial"/>
                <a:cs typeface="Arial"/>
              </a:rPr>
              <a:t>it</a:t>
            </a:r>
            <a:r>
              <a:rPr sz="1600" spc="-45" dirty="0">
                <a:solidFill>
                  <a:srgbClr val="434343"/>
                </a:solidFill>
                <a:latin typeface="Arial"/>
                <a:cs typeface="Arial"/>
              </a:rPr>
              <a:t> </a:t>
            </a:r>
            <a:r>
              <a:rPr sz="1600" spc="-10" dirty="0">
                <a:solidFill>
                  <a:srgbClr val="434343"/>
                </a:solidFill>
                <a:latin typeface="Arial"/>
                <a:cs typeface="Arial"/>
              </a:rPr>
              <a:t>begins</a:t>
            </a:r>
            <a:r>
              <a:rPr sz="1600" spc="-90" dirty="0">
                <a:solidFill>
                  <a:srgbClr val="434343"/>
                </a:solidFill>
                <a:latin typeface="Arial"/>
                <a:cs typeface="Arial"/>
              </a:rPr>
              <a:t> </a:t>
            </a:r>
            <a:r>
              <a:rPr sz="1600" spc="40" dirty="0">
                <a:solidFill>
                  <a:srgbClr val="434343"/>
                </a:solidFill>
                <a:latin typeface="Arial"/>
                <a:cs typeface="Arial"/>
              </a:rPr>
              <a:t>to</a:t>
            </a:r>
            <a:endParaRPr sz="1600">
              <a:latin typeface="Arial"/>
              <a:cs typeface="Arial"/>
            </a:endParaRPr>
          </a:p>
          <a:p>
            <a:pPr marL="191135">
              <a:lnSpc>
                <a:spcPct val="100000"/>
              </a:lnSpc>
            </a:pPr>
            <a:r>
              <a:rPr sz="1600" dirty="0">
                <a:solidFill>
                  <a:srgbClr val="434343"/>
                </a:solidFill>
                <a:latin typeface="Arial"/>
                <a:cs typeface="Arial"/>
              </a:rPr>
              <a:t>understand</a:t>
            </a:r>
            <a:r>
              <a:rPr sz="1600" spc="-80" dirty="0">
                <a:solidFill>
                  <a:srgbClr val="434343"/>
                </a:solidFill>
                <a:latin typeface="Arial"/>
                <a:cs typeface="Arial"/>
              </a:rPr>
              <a:t> </a:t>
            </a:r>
            <a:r>
              <a:rPr sz="1600" spc="45" dirty="0">
                <a:solidFill>
                  <a:srgbClr val="434343"/>
                </a:solidFill>
                <a:latin typeface="Arial"/>
                <a:cs typeface="Arial"/>
              </a:rPr>
              <a:t>it</a:t>
            </a:r>
            <a:r>
              <a:rPr sz="1600" spc="-70" dirty="0">
                <a:solidFill>
                  <a:srgbClr val="434343"/>
                </a:solidFill>
                <a:latin typeface="Arial"/>
                <a:cs typeface="Arial"/>
              </a:rPr>
              <a:t> </a:t>
            </a:r>
            <a:r>
              <a:rPr sz="1600" spc="-10" dirty="0">
                <a:solidFill>
                  <a:srgbClr val="434343"/>
                </a:solidFill>
                <a:latin typeface="Arial"/>
                <a:cs typeface="Arial"/>
              </a:rPr>
              <a:t>and</a:t>
            </a:r>
            <a:r>
              <a:rPr sz="1600" spc="-75" dirty="0">
                <a:solidFill>
                  <a:srgbClr val="434343"/>
                </a:solidFill>
                <a:latin typeface="Arial"/>
                <a:cs typeface="Arial"/>
              </a:rPr>
              <a:t> </a:t>
            </a:r>
            <a:r>
              <a:rPr sz="1600" spc="-5" dirty="0">
                <a:solidFill>
                  <a:srgbClr val="434343"/>
                </a:solidFill>
                <a:latin typeface="Arial"/>
                <a:cs typeface="Arial"/>
              </a:rPr>
              <a:t>respond</a:t>
            </a:r>
            <a:r>
              <a:rPr sz="1600" spc="-95" dirty="0">
                <a:solidFill>
                  <a:srgbClr val="434343"/>
                </a:solidFill>
                <a:latin typeface="Arial"/>
                <a:cs typeface="Arial"/>
              </a:rPr>
              <a:t> </a:t>
            </a:r>
            <a:r>
              <a:rPr sz="1600" spc="5" dirty="0">
                <a:solidFill>
                  <a:srgbClr val="434343"/>
                </a:solidFill>
                <a:latin typeface="Arial"/>
                <a:cs typeface="Arial"/>
              </a:rPr>
              <a:t>in</a:t>
            </a:r>
            <a:r>
              <a:rPr sz="1600" spc="-50" dirty="0">
                <a:solidFill>
                  <a:srgbClr val="434343"/>
                </a:solidFill>
                <a:latin typeface="Arial"/>
                <a:cs typeface="Arial"/>
              </a:rPr>
              <a:t> </a:t>
            </a:r>
            <a:r>
              <a:rPr sz="1600" spc="5" dirty="0">
                <a:solidFill>
                  <a:srgbClr val="434343"/>
                </a:solidFill>
                <a:latin typeface="Arial"/>
                <a:cs typeface="Arial"/>
              </a:rPr>
              <a:t>useful</a:t>
            </a:r>
            <a:r>
              <a:rPr sz="1600" spc="-95" dirty="0">
                <a:solidFill>
                  <a:srgbClr val="434343"/>
                </a:solidFill>
                <a:latin typeface="Arial"/>
                <a:cs typeface="Arial"/>
              </a:rPr>
              <a:t> </a:t>
            </a:r>
            <a:r>
              <a:rPr sz="1600" spc="-5" dirty="0">
                <a:solidFill>
                  <a:srgbClr val="434343"/>
                </a:solidFill>
                <a:latin typeface="Arial"/>
                <a:cs typeface="Arial"/>
              </a:rPr>
              <a:t>ways.</a:t>
            </a:r>
            <a:endParaRPr sz="1600">
              <a:latin typeface="Arial"/>
              <a:cs typeface="Arial"/>
            </a:endParaRPr>
          </a:p>
        </p:txBody>
      </p:sp>
      <p:sp>
        <p:nvSpPr>
          <p:cNvPr id="20" name="Rectangle 19"/>
          <p:cNvSpPr/>
          <p:nvPr/>
        </p:nvSpPr>
        <p:spPr>
          <a:xfrm>
            <a:off x="719581" y="1563688"/>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732227" y="3066032"/>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bject 9"/>
          <p:cNvSpPr/>
          <p:nvPr/>
        </p:nvSpPr>
        <p:spPr>
          <a:xfrm>
            <a:off x="997278" y="1872666"/>
            <a:ext cx="1219809" cy="640384"/>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1041196" y="3382721"/>
            <a:ext cx="1219809" cy="640384"/>
          </a:xfrm>
          <a:prstGeom prst="rect">
            <a:avLst/>
          </a:prstGeom>
          <a:blipFill>
            <a:blip r:embed="rId5" cstate="print"/>
            <a:stretch>
              <a:fillRect/>
            </a:stretch>
          </a:blipFill>
        </p:spPr>
        <p:txBody>
          <a:bodyPr wrap="square" lIns="0" tIns="0" rIns="0" bIns="0" rtlCol="0"/>
          <a:lstStyle/>
          <a:p>
            <a:endParaRPr/>
          </a:p>
        </p:txBody>
      </p:sp>
      <p:sp>
        <p:nvSpPr>
          <p:cNvPr id="23" name="Rectangle 22"/>
          <p:cNvSpPr/>
          <p:nvPr/>
        </p:nvSpPr>
        <p:spPr>
          <a:xfrm>
            <a:off x="732226" y="4579620"/>
            <a:ext cx="1260349" cy="12954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bject 19"/>
          <p:cNvSpPr/>
          <p:nvPr/>
        </p:nvSpPr>
        <p:spPr>
          <a:xfrm>
            <a:off x="1092708" y="4950917"/>
            <a:ext cx="1018031" cy="533704"/>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Feature Engineering</a:t>
            </a:r>
            <a:endParaRPr spc="15" dirty="0"/>
          </a:p>
        </p:txBody>
      </p:sp>
      <p:sp>
        <p:nvSpPr>
          <p:cNvPr id="5" name="object 5"/>
          <p:cNvSpPr/>
          <p:nvPr/>
        </p:nvSpPr>
        <p:spPr>
          <a:xfrm>
            <a:off x="664463" y="1527047"/>
            <a:ext cx="7815833" cy="226237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2152015"/>
          </a:xfrm>
          <a:custGeom>
            <a:avLst/>
            <a:gdLst/>
            <a:ahLst/>
            <a:cxnLst/>
            <a:rect l="l" t="t" r="r" b="b"/>
            <a:pathLst>
              <a:path w="7705725" h="2152015">
                <a:moveTo>
                  <a:pt x="0" y="2151888"/>
                </a:moveTo>
                <a:lnTo>
                  <a:pt x="7705344" y="2151888"/>
                </a:lnTo>
                <a:lnTo>
                  <a:pt x="7705344" y="0"/>
                </a:lnTo>
                <a:lnTo>
                  <a:pt x="0" y="0"/>
                </a:lnTo>
                <a:lnTo>
                  <a:pt x="0" y="2151888"/>
                </a:lnTo>
                <a:close/>
              </a:path>
            </a:pathLst>
          </a:custGeom>
          <a:solidFill>
            <a:srgbClr val="FFFFFF"/>
          </a:solidFill>
        </p:spPr>
        <p:txBody>
          <a:bodyPr wrap="square" lIns="0" tIns="0" rIns="0" bIns="0" rtlCol="0"/>
          <a:lstStyle/>
          <a:p>
            <a:endParaRPr/>
          </a:p>
        </p:txBody>
      </p:sp>
      <p:sp>
        <p:nvSpPr>
          <p:cNvPr id="11" name="object 11"/>
          <p:cNvSpPr/>
          <p:nvPr/>
        </p:nvSpPr>
        <p:spPr>
          <a:xfrm>
            <a:off x="6303264" y="2240279"/>
            <a:ext cx="1171193" cy="90906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2141854" y="2357323"/>
            <a:ext cx="713841" cy="375208"/>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664463" y="3901440"/>
            <a:ext cx="7815833" cy="2265426"/>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720851" y="3933444"/>
            <a:ext cx="7705725" cy="2155190"/>
          </a:xfrm>
          <a:custGeom>
            <a:avLst/>
            <a:gdLst/>
            <a:ahLst/>
            <a:cxnLst/>
            <a:rect l="l" t="t" r="r" b="b"/>
            <a:pathLst>
              <a:path w="7705725" h="2155190">
                <a:moveTo>
                  <a:pt x="0" y="2154935"/>
                </a:moveTo>
                <a:lnTo>
                  <a:pt x="7705344" y="2154935"/>
                </a:lnTo>
                <a:lnTo>
                  <a:pt x="7705344" y="0"/>
                </a:lnTo>
                <a:lnTo>
                  <a:pt x="0" y="0"/>
                </a:lnTo>
                <a:lnTo>
                  <a:pt x="0" y="2154935"/>
                </a:lnTo>
                <a:close/>
              </a:path>
            </a:pathLst>
          </a:custGeom>
          <a:solidFill>
            <a:srgbClr val="FFFFFF"/>
          </a:solidFill>
        </p:spPr>
        <p:txBody>
          <a:bodyPr wrap="square" lIns="0" tIns="0" rIns="0" bIns="0" rtlCol="0"/>
          <a:lstStyle/>
          <a:p>
            <a:endParaRPr dirty="0"/>
          </a:p>
        </p:txBody>
      </p:sp>
      <p:sp>
        <p:nvSpPr>
          <p:cNvPr id="24" name="object 24"/>
          <p:cNvSpPr/>
          <p:nvPr/>
        </p:nvSpPr>
        <p:spPr>
          <a:xfrm>
            <a:off x="720851" y="3933444"/>
            <a:ext cx="7705725" cy="2155190"/>
          </a:xfrm>
          <a:custGeom>
            <a:avLst/>
            <a:gdLst/>
            <a:ahLst/>
            <a:cxnLst/>
            <a:rect l="l" t="t" r="r" b="b"/>
            <a:pathLst>
              <a:path w="7705725" h="2155190">
                <a:moveTo>
                  <a:pt x="0" y="2154935"/>
                </a:moveTo>
                <a:lnTo>
                  <a:pt x="7705344" y="2154935"/>
                </a:lnTo>
                <a:lnTo>
                  <a:pt x="7705344" y="0"/>
                </a:lnTo>
                <a:lnTo>
                  <a:pt x="0" y="0"/>
                </a:lnTo>
                <a:lnTo>
                  <a:pt x="0" y="2154935"/>
                </a:lnTo>
                <a:close/>
              </a:path>
            </a:pathLst>
          </a:custGeom>
          <a:ln w="3175">
            <a:solidFill>
              <a:srgbClr val="D9D9D9"/>
            </a:solidFill>
          </a:ln>
        </p:spPr>
        <p:txBody>
          <a:bodyPr wrap="square" lIns="0" tIns="0" rIns="0" bIns="0" rtlCol="0"/>
          <a:lstStyle/>
          <a:p>
            <a:endParaRPr/>
          </a:p>
        </p:txBody>
      </p:sp>
      <p:sp>
        <p:nvSpPr>
          <p:cNvPr id="26" name="object 26"/>
          <p:cNvSpPr/>
          <p:nvPr/>
        </p:nvSpPr>
        <p:spPr>
          <a:xfrm>
            <a:off x="6339840" y="4617720"/>
            <a:ext cx="1101089" cy="906018"/>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1749551" y="4550664"/>
            <a:ext cx="1134618" cy="963930"/>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2141854" y="4734763"/>
            <a:ext cx="713841" cy="375208"/>
          </a:xfrm>
          <a:prstGeom prst="rect">
            <a:avLst/>
          </a:prstGeom>
          <a:blipFill>
            <a:blip r:embed="rId5" cstate="print"/>
            <a:stretch>
              <a:fillRect/>
            </a:stretch>
          </a:blipFill>
        </p:spPr>
        <p:txBody>
          <a:bodyPr wrap="square" lIns="0" tIns="0" rIns="0" bIns="0" rtlCol="0"/>
          <a:lstStyle/>
          <a:p>
            <a:endParaRPr/>
          </a:p>
        </p:txBody>
      </p:sp>
      <p:sp>
        <p:nvSpPr>
          <p:cNvPr id="33" name="object 33"/>
          <p:cNvSpPr/>
          <p:nvPr/>
        </p:nvSpPr>
        <p:spPr>
          <a:xfrm>
            <a:off x="3191636" y="2463799"/>
            <a:ext cx="2832735" cy="119380"/>
          </a:xfrm>
          <a:custGeom>
            <a:avLst/>
            <a:gdLst/>
            <a:ahLst/>
            <a:cxnLst/>
            <a:rect l="l" t="t" r="r" b="b"/>
            <a:pathLst>
              <a:path w="2832735" h="119379">
                <a:moveTo>
                  <a:pt x="2713863" y="0"/>
                </a:moveTo>
                <a:lnTo>
                  <a:pt x="2713736" y="39555"/>
                </a:lnTo>
                <a:lnTo>
                  <a:pt x="2733548" y="39624"/>
                </a:lnTo>
                <a:lnTo>
                  <a:pt x="2733421" y="79247"/>
                </a:lnTo>
                <a:lnTo>
                  <a:pt x="2713609" y="79247"/>
                </a:lnTo>
                <a:lnTo>
                  <a:pt x="2713482" y="118871"/>
                </a:lnTo>
                <a:lnTo>
                  <a:pt x="2793411" y="79247"/>
                </a:lnTo>
                <a:lnTo>
                  <a:pt x="2733421" y="79247"/>
                </a:lnTo>
                <a:lnTo>
                  <a:pt x="2793549" y="79179"/>
                </a:lnTo>
                <a:lnTo>
                  <a:pt x="2832608" y="59816"/>
                </a:lnTo>
                <a:lnTo>
                  <a:pt x="2713863" y="0"/>
                </a:lnTo>
                <a:close/>
              </a:path>
              <a:path w="2832735" h="119379">
                <a:moveTo>
                  <a:pt x="2713736" y="39555"/>
                </a:moveTo>
                <a:lnTo>
                  <a:pt x="2713609" y="79179"/>
                </a:lnTo>
                <a:lnTo>
                  <a:pt x="2733421" y="79247"/>
                </a:lnTo>
                <a:lnTo>
                  <a:pt x="2733548" y="39624"/>
                </a:lnTo>
                <a:lnTo>
                  <a:pt x="2713736" y="39555"/>
                </a:lnTo>
                <a:close/>
              </a:path>
              <a:path w="2832735" h="119379">
                <a:moveTo>
                  <a:pt x="254" y="30225"/>
                </a:moveTo>
                <a:lnTo>
                  <a:pt x="0" y="69850"/>
                </a:lnTo>
                <a:lnTo>
                  <a:pt x="2713609" y="79179"/>
                </a:lnTo>
                <a:lnTo>
                  <a:pt x="2713736" y="39555"/>
                </a:lnTo>
                <a:lnTo>
                  <a:pt x="254" y="30225"/>
                </a:lnTo>
                <a:close/>
              </a:path>
            </a:pathLst>
          </a:custGeom>
          <a:solidFill>
            <a:srgbClr val="4AACC5"/>
          </a:solidFill>
        </p:spPr>
        <p:txBody>
          <a:bodyPr wrap="square" lIns="0" tIns="0" rIns="0" bIns="0" rtlCol="0"/>
          <a:lstStyle/>
          <a:p>
            <a:endParaRPr/>
          </a:p>
        </p:txBody>
      </p:sp>
      <p:pic>
        <p:nvPicPr>
          <p:cNvPr id="34" name="Shape 788"/>
          <p:cNvPicPr preferRelativeResize="0"/>
          <p:nvPr/>
        </p:nvPicPr>
        <p:blipFill>
          <a:blip r:embed="rId9">
            <a:alphaModFix/>
          </a:blip>
          <a:stretch>
            <a:fillRect/>
          </a:stretch>
        </p:blipFill>
        <p:spPr>
          <a:xfrm>
            <a:off x="1132511" y="1878329"/>
            <a:ext cx="2059124" cy="1409700"/>
          </a:xfrm>
          <a:prstGeom prst="rect">
            <a:avLst/>
          </a:prstGeom>
          <a:noFill/>
          <a:ln>
            <a:noFill/>
          </a:ln>
        </p:spPr>
      </p:pic>
      <p:pic>
        <p:nvPicPr>
          <p:cNvPr id="35" name="Picture 34"/>
          <p:cNvPicPr>
            <a:picLocks noChangeAspect="1"/>
          </p:cNvPicPr>
          <p:nvPr/>
        </p:nvPicPr>
        <p:blipFill>
          <a:blip r:embed="rId10"/>
          <a:stretch>
            <a:fillRect/>
          </a:stretch>
        </p:blipFill>
        <p:spPr>
          <a:xfrm>
            <a:off x="6024371" y="1878329"/>
            <a:ext cx="1876425" cy="1409700"/>
          </a:xfrm>
          <a:prstGeom prst="rect">
            <a:avLst/>
          </a:prstGeom>
        </p:spPr>
      </p:pic>
      <p:sp>
        <p:nvSpPr>
          <p:cNvPr id="37" name="TextBox 36"/>
          <p:cNvSpPr txBox="1"/>
          <p:nvPr/>
        </p:nvSpPr>
        <p:spPr>
          <a:xfrm>
            <a:off x="798677" y="4232808"/>
            <a:ext cx="7507123" cy="1754326"/>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tx1">
                    <a:lumMod val="50000"/>
                    <a:lumOff val="50000"/>
                  </a:schemeClr>
                </a:solidFill>
                <a:latin typeface="Arial"/>
                <a:ea typeface="Arial"/>
                <a:cs typeface="Arial"/>
                <a:sym typeface="Arial"/>
              </a:rPr>
              <a:t>A machine learning </a:t>
            </a:r>
            <a:r>
              <a:rPr lang="en-IN" b="1" dirty="0">
                <a:solidFill>
                  <a:schemeClr val="tx1">
                    <a:lumMod val="50000"/>
                    <a:lumOff val="50000"/>
                  </a:schemeClr>
                </a:solidFill>
                <a:latin typeface="Arial"/>
                <a:ea typeface="Arial"/>
                <a:cs typeface="Arial"/>
                <a:sym typeface="Arial"/>
              </a:rPr>
              <a:t>model can't directly see, hear, or sense input </a:t>
            </a:r>
            <a:r>
              <a:rPr lang="en-IN" dirty="0">
                <a:solidFill>
                  <a:schemeClr val="tx1">
                    <a:lumMod val="50000"/>
                    <a:lumOff val="50000"/>
                  </a:schemeClr>
                </a:solidFill>
                <a:latin typeface="Arial"/>
                <a:ea typeface="Arial"/>
                <a:cs typeface="Arial"/>
                <a:sym typeface="Arial"/>
              </a:rPr>
              <a:t>examples. </a:t>
            </a:r>
            <a:r>
              <a:rPr lang="en-IN" dirty="0">
                <a:solidFill>
                  <a:schemeClr val="tx1">
                    <a:lumMod val="50000"/>
                    <a:lumOff val="50000"/>
                  </a:schemeClr>
                </a:solidFill>
                <a:latin typeface="Arial" panose="020B0604020202020204" pitchFamily="34" charset="0"/>
                <a:cs typeface="Arial" panose="020B0604020202020204" pitchFamily="34" charset="0"/>
              </a:rPr>
              <a:t>Machine learning models typically expect examples to be represented as </a:t>
            </a:r>
            <a:r>
              <a:rPr lang="en-IN" b="1" dirty="0" smtClean="0">
                <a:solidFill>
                  <a:schemeClr val="tx1">
                    <a:lumMod val="50000"/>
                    <a:lumOff val="50000"/>
                  </a:schemeClr>
                </a:solidFill>
                <a:latin typeface="Arial" panose="020B0604020202020204" pitchFamily="34" charset="0"/>
                <a:cs typeface="Arial" panose="020B0604020202020204" pitchFamily="34" charset="0"/>
              </a:rPr>
              <a:t>numbered vectors</a:t>
            </a:r>
            <a:endParaRPr lang="en-IN" dirty="0" smtClean="0">
              <a:solidFill>
                <a:schemeClr val="tx1">
                  <a:lumMod val="50000"/>
                  <a:lumOff val="50000"/>
                </a:schemeClr>
              </a:solidFill>
              <a:latin typeface="Arial"/>
              <a:ea typeface="Arial"/>
              <a:cs typeface="Arial"/>
              <a:sym typeface="Arial"/>
            </a:endParaRPr>
          </a:p>
          <a:p>
            <a:pPr marL="285750" lvl="0" indent="-285750" algn="just">
              <a:buFont typeface="Arial" panose="020B0604020202020204" pitchFamily="34" charset="0"/>
              <a:buChar char="•"/>
            </a:pPr>
            <a:r>
              <a:rPr lang="en-IN" b="1" dirty="0" smtClean="0">
                <a:solidFill>
                  <a:schemeClr val="tx1">
                    <a:lumMod val="50000"/>
                    <a:lumOff val="50000"/>
                  </a:schemeClr>
                </a:solidFill>
                <a:latin typeface="Arial" panose="020B0604020202020204" pitchFamily="34" charset="0"/>
                <a:cs typeface="Arial" panose="020B0604020202020204" pitchFamily="34" charset="0"/>
              </a:rPr>
              <a:t>Feature </a:t>
            </a:r>
            <a:r>
              <a:rPr lang="en-IN" b="1" dirty="0">
                <a:solidFill>
                  <a:schemeClr val="tx1">
                    <a:lumMod val="50000"/>
                    <a:lumOff val="50000"/>
                  </a:schemeClr>
                </a:solidFill>
                <a:latin typeface="Arial" panose="020B0604020202020204" pitchFamily="34" charset="0"/>
                <a:cs typeface="Arial" panose="020B0604020202020204" pitchFamily="34" charset="0"/>
              </a:rPr>
              <a:t>engineering</a:t>
            </a:r>
            <a:r>
              <a:rPr lang="en-IN" dirty="0">
                <a:solidFill>
                  <a:schemeClr val="tx1">
                    <a:lumMod val="50000"/>
                    <a:lumOff val="50000"/>
                  </a:schemeClr>
                </a:solidFill>
                <a:latin typeface="Arial" panose="020B0604020202020204" pitchFamily="34" charset="0"/>
                <a:cs typeface="Arial" panose="020B0604020202020204" pitchFamily="34" charset="0"/>
              </a:rPr>
              <a:t> means transforming raw data into a feature </a:t>
            </a:r>
            <a:r>
              <a:rPr lang="en-IN" dirty="0" smtClean="0">
                <a:solidFill>
                  <a:schemeClr val="tx1">
                    <a:lumMod val="50000"/>
                    <a:lumOff val="50000"/>
                  </a:schemeClr>
                </a:solidFill>
                <a:latin typeface="Arial" panose="020B0604020202020204" pitchFamily="34" charset="0"/>
                <a:cs typeface="Arial" panose="020B0604020202020204" pitchFamily="34" charset="0"/>
              </a:rPr>
              <a:t>vector of 1’s and 0’s which Machine can understand</a:t>
            </a:r>
            <a:endParaRPr lang="en-IN" dirty="0">
              <a:solidFill>
                <a:schemeClr val="tx1">
                  <a:lumMod val="50000"/>
                  <a:lumOff val="50000"/>
                </a:schemeClr>
              </a:solidFill>
              <a:latin typeface="Arial" panose="020B0604020202020204" pitchFamily="34" charset="0"/>
              <a:cs typeface="Arial" panose="020B0604020202020204" pitchFamily="34" charset="0"/>
            </a:endParaRPr>
          </a:p>
          <a:p>
            <a:endParaRPr lang="en-IN" dirty="0">
              <a:solidFill>
                <a:schemeClr val="tx1">
                  <a:lumMod val="50000"/>
                  <a:lumOff val="50000"/>
                </a:schemeClr>
              </a:solidFill>
            </a:endParaRPr>
          </a:p>
        </p:txBody>
      </p:sp>
    </p:spTree>
    <p:extLst>
      <p:ext uri="{BB962C8B-B14F-4D97-AF65-F5344CB8AC3E}">
        <p14:creationId xmlns:p14="http://schemas.microsoft.com/office/powerpoint/2010/main" val="949350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rotWithShape="1">
          <a:blip r:embed="rId3"/>
          <a:srcRect r="10975" b="20909"/>
          <a:stretch/>
        </p:blipFill>
        <p:spPr>
          <a:xfrm>
            <a:off x="0" y="0"/>
            <a:ext cx="9144000" cy="2667000"/>
          </a:xfrm>
          <a:prstGeom prst="rect">
            <a:avLst/>
          </a:prstGeom>
        </p:spPr>
      </p:pic>
      <p:pic>
        <p:nvPicPr>
          <p:cNvPr id="4" name="Picture 2" descr="Image result for with four parameters i can fit an eleph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703" y="1559052"/>
            <a:ext cx="8648591" cy="406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19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7733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How does DL works?</a:t>
            </a:r>
            <a:endParaRPr sz="1400" spc="15" dirty="0"/>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pic>
        <p:nvPicPr>
          <p:cNvPr id="1026" name="Picture 2" descr="https://cdn-images-1.medium.com/max/720/1*KYUUg9JC6InYe-VNPMDzA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90673"/>
            <a:ext cx="7086600" cy="481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893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7733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Why DL over traditional ML?</a:t>
            </a:r>
            <a:endParaRPr sz="1400" spc="15" dirty="0"/>
          </a:p>
        </p:txBody>
      </p:sp>
      <p:sp>
        <p:nvSpPr>
          <p:cNvPr id="6" name="object 6"/>
          <p:cNvSpPr/>
          <p:nvPr/>
        </p:nvSpPr>
        <p:spPr>
          <a:xfrm>
            <a:off x="720851" y="1559052"/>
            <a:ext cx="7705725" cy="2816353"/>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sp>
        <p:nvSpPr>
          <p:cNvPr id="10" name="object 9"/>
          <p:cNvSpPr txBox="1"/>
          <p:nvPr/>
        </p:nvSpPr>
        <p:spPr>
          <a:xfrm>
            <a:off x="998854" y="1752600"/>
            <a:ext cx="7146290" cy="3522118"/>
          </a:xfrm>
          <a:prstGeom prst="rect">
            <a:avLst/>
          </a:prstGeom>
        </p:spPr>
        <p:txBody>
          <a:bodyPr vert="horz" wrap="square" lIns="0" tIns="13335" rIns="0" bIns="0" rtlCol="0">
            <a:spAutoFit/>
          </a:bodyPr>
          <a:lstStyle/>
          <a:p>
            <a:pPr marL="285750" indent="-285750">
              <a:buFont typeface="Arial" panose="020B0604020202020204" pitchFamily="34" charset="0"/>
              <a:buChar char="•"/>
            </a:pPr>
            <a:r>
              <a:rPr lang="en-IN" sz="1600" b="1" spc="15" dirty="0">
                <a:solidFill>
                  <a:srgbClr val="434343"/>
                </a:solidFill>
                <a:latin typeface="Arial"/>
                <a:cs typeface="Arial"/>
              </a:rPr>
              <a:t>Machine Learning is set of algorithms that parse data, learn from them, and then apply what they’ve learned to make intelligent decisions</a:t>
            </a:r>
          </a:p>
          <a:p>
            <a:pPr marL="285750" indent="-285750">
              <a:spcBef>
                <a:spcPts val="600"/>
              </a:spcBef>
              <a:buFont typeface="Arial" panose="020B0604020202020204" pitchFamily="34" charset="0"/>
              <a:buChar char="•"/>
            </a:pPr>
            <a:r>
              <a:rPr lang="en-IN" sz="1600" spc="15" dirty="0">
                <a:solidFill>
                  <a:srgbClr val="434343"/>
                </a:solidFill>
                <a:latin typeface="Arial"/>
                <a:cs typeface="Arial"/>
              </a:rPr>
              <a:t>The thing about traditional Machine Learning algorithms is that as complex as they may seem, </a:t>
            </a:r>
            <a:r>
              <a:rPr lang="en-IN" sz="1600" b="1" spc="15" dirty="0">
                <a:solidFill>
                  <a:srgbClr val="434343"/>
                </a:solidFill>
                <a:latin typeface="Arial"/>
                <a:cs typeface="Arial"/>
              </a:rPr>
              <a:t>they’re still machine like</a:t>
            </a:r>
          </a:p>
          <a:p>
            <a:pPr marL="285750" indent="-285750">
              <a:spcBef>
                <a:spcPts val="600"/>
              </a:spcBef>
              <a:buFont typeface="Arial" panose="020B0604020202020204" pitchFamily="34" charset="0"/>
              <a:buChar char="•"/>
            </a:pPr>
            <a:r>
              <a:rPr lang="en-IN" sz="1600" b="1" spc="15" dirty="0">
                <a:solidFill>
                  <a:srgbClr val="434343"/>
                </a:solidFill>
                <a:latin typeface="Arial"/>
                <a:cs typeface="Arial"/>
              </a:rPr>
              <a:t>They need lot of domain expertise, human intervention</a:t>
            </a:r>
            <a:r>
              <a:rPr lang="en-IN" sz="1600" spc="15" dirty="0">
                <a:solidFill>
                  <a:srgbClr val="434343"/>
                </a:solidFill>
                <a:latin typeface="Arial"/>
                <a:cs typeface="Arial"/>
              </a:rPr>
              <a:t> only capable of what they’re designed for; nothing more, nothing less</a:t>
            </a:r>
          </a:p>
          <a:p>
            <a:pPr marL="285750" indent="-285750">
              <a:spcBef>
                <a:spcPts val="600"/>
              </a:spcBef>
              <a:buFont typeface="Arial" panose="020B0604020202020204" pitchFamily="34" charset="0"/>
              <a:buChar char="•"/>
            </a:pPr>
            <a:r>
              <a:rPr lang="en-IN" sz="1600" spc="15" dirty="0">
                <a:solidFill>
                  <a:srgbClr val="434343"/>
                </a:solidFill>
                <a:latin typeface="Arial"/>
                <a:cs typeface="Arial"/>
              </a:rPr>
              <a:t>For AI designers and the rest of the world, that’s where deep learning holds a bit more </a:t>
            </a:r>
            <a:r>
              <a:rPr lang="en-IN" sz="1600" spc="15" dirty="0" smtClean="0">
                <a:solidFill>
                  <a:srgbClr val="434343"/>
                </a:solidFill>
                <a:latin typeface="Arial"/>
                <a:cs typeface="Arial"/>
              </a:rPr>
              <a:t>promise</a:t>
            </a:r>
          </a:p>
          <a:p>
            <a:pPr marL="285750" indent="-285750">
              <a:spcBef>
                <a:spcPts val="600"/>
              </a:spcBef>
              <a:buFont typeface="Arial" panose="020B0604020202020204" pitchFamily="34" charset="0"/>
              <a:buChar char="•"/>
            </a:pPr>
            <a:endParaRPr lang="en-IN" sz="1600" spc="15" dirty="0">
              <a:solidFill>
                <a:srgbClr val="434343"/>
              </a:solidFill>
              <a:latin typeface="Arial"/>
              <a:cs typeface="Arial"/>
            </a:endParaRPr>
          </a:p>
          <a:p>
            <a:pPr marL="285750" indent="-285750">
              <a:buFont typeface="Arial" panose="020B0604020202020204" pitchFamily="34" charset="0"/>
              <a:buChar char="•"/>
            </a:pPr>
            <a:endParaRPr lang="en-IN" sz="1600" spc="-10" dirty="0">
              <a:solidFill>
                <a:srgbClr val="434343"/>
              </a:solidFill>
              <a:latin typeface="Arial"/>
              <a:cs typeface="Arial"/>
            </a:endParaRPr>
          </a:p>
          <a:p>
            <a:pPr marL="285750" indent="-285750">
              <a:buFont typeface="Arial" panose="020B0604020202020204" pitchFamily="34" charset="0"/>
              <a:buChar char="•"/>
            </a:pPr>
            <a:endParaRPr lang="en-IN" sz="1600" spc="-10" dirty="0" smtClean="0">
              <a:solidFill>
                <a:srgbClr val="434343"/>
              </a:solidFill>
              <a:latin typeface="Arial"/>
              <a:cs typeface="Arial"/>
            </a:endParaRPr>
          </a:p>
          <a:p>
            <a:pPr marL="285750" indent="-285750">
              <a:buFont typeface="Arial" panose="020B0604020202020204" pitchFamily="34" charset="0"/>
              <a:buChar char="•"/>
            </a:pPr>
            <a:endParaRPr lang="en-IN" sz="1600" spc="-10" dirty="0">
              <a:solidFill>
                <a:srgbClr val="434343"/>
              </a:solidFill>
              <a:latin typeface="Arial"/>
              <a:cs typeface="Arial"/>
            </a:endParaRPr>
          </a:p>
        </p:txBody>
      </p:sp>
      <p:pic>
        <p:nvPicPr>
          <p:cNvPr id="2052" name="Picture 4" descr="Image result for why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711" y="4495800"/>
            <a:ext cx="4155481" cy="218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8514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7733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Why DL over traditional ML?</a:t>
            </a:r>
            <a:endParaRPr sz="1400" spc="15" dirty="0"/>
          </a:p>
        </p:txBody>
      </p:sp>
      <p:sp>
        <p:nvSpPr>
          <p:cNvPr id="6" name="object 6"/>
          <p:cNvSpPr/>
          <p:nvPr/>
        </p:nvSpPr>
        <p:spPr>
          <a:xfrm>
            <a:off x="720851" y="1559053"/>
            <a:ext cx="7705725" cy="25557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sp>
        <p:nvSpPr>
          <p:cNvPr id="10" name="object 9"/>
          <p:cNvSpPr txBox="1"/>
          <p:nvPr/>
        </p:nvSpPr>
        <p:spPr>
          <a:xfrm>
            <a:off x="998854" y="1736150"/>
            <a:ext cx="7146290" cy="2721899"/>
          </a:xfrm>
          <a:prstGeom prst="rect">
            <a:avLst/>
          </a:prstGeom>
        </p:spPr>
        <p:txBody>
          <a:bodyPr vert="horz" wrap="square" lIns="0" tIns="13335" rIns="0" bIns="0" rtlCol="0">
            <a:spAutoFit/>
          </a:bodyPr>
          <a:lstStyle/>
          <a:p>
            <a:pPr marL="285750" indent="-285750">
              <a:buFont typeface="Arial" panose="020B0604020202020204" pitchFamily="34" charset="0"/>
              <a:buChar char="•"/>
            </a:pPr>
            <a:r>
              <a:rPr lang="en-IN" sz="1600" spc="15" dirty="0">
                <a:solidFill>
                  <a:srgbClr val="434343"/>
                </a:solidFill>
                <a:latin typeface="Arial"/>
                <a:cs typeface="Arial"/>
              </a:rPr>
              <a:t>Deep Learning requires high-end machines contrary to traditional Machine Learning algorithms</a:t>
            </a:r>
          </a:p>
          <a:p>
            <a:pPr marL="285750" indent="-285750">
              <a:buFont typeface="Arial" panose="020B0604020202020204" pitchFamily="34" charset="0"/>
              <a:buChar char="•"/>
            </a:pPr>
            <a:r>
              <a:rPr lang="en-IN" sz="1600" spc="15" dirty="0" smtClean="0">
                <a:solidFill>
                  <a:srgbClr val="434343"/>
                </a:solidFill>
                <a:latin typeface="Arial"/>
                <a:cs typeface="Arial"/>
              </a:rPr>
              <a:t>Thanks </a:t>
            </a:r>
            <a:r>
              <a:rPr lang="en-IN" sz="1600" b="1" spc="15" dirty="0" smtClean="0">
                <a:solidFill>
                  <a:srgbClr val="434343"/>
                </a:solidFill>
                <a:latin typeface="Arial"/>
                <a:cs typeface="Arial"/>
              </a:rPr>
              <a:t>GPUs and TPUs</a:t>
            </a:r>
          </a:p>
          <a:p>
            <a:pPr marL="285750" indent="-285750">
              <a:buFont typeface="Arial" panose="020B0604020202020204" pitchFamily="34" charset="0"/>
              <a:buChar char="•"/>
            </a:pPr>
            <a:r>
              <a:rPr lang="en-IN" sz="1600" b="1" spc="15" dirty="0" smtClean="0">
                <a:solidFill>
                  <a:srgbClr val="434343"/>
                </a:solidFill>
                <a:latin typeface="Arial"/>
                <a:cs typeface="Arial"/>
              </a:rPr>
              <a:t>No </a:t>
            </a:r>
            <a:r>
              <a:rPr lang="en-IN" sz="1600" b="1" spc="15" dirty="0">
                <a:solidFill>
                  <a:srgbClr val="434343"/>
                </a:solidFill>
                <a:latin typeface="Arial"/>
                <a:cs typeface="Arial"/>
              </a:rPr>
              <a:t>more Feature Engineering!!</a:t>
            </a:r>
          </a:p>
          <a:p>
            <a:pPr marL="285750" indent="-285750">
              <a:buFont typeface="Arial" panose="020B0604020202020204" pitchFamily="34" charset="0"/>
              <a:buChar char="•"/>
            </a:pPr>
            <a:r>
              <a:rPr lang="en-IN" sz="1600" b="1" spc="15" dirty="0">
                <a:solidFill>
                  <a:srgbClr val="434343"/>
                </a:solidFill>
                <a:latin typeface="Arial"/>
                <a:cs typeface="Arial"/>
              </a:rPr>
              <a:t>ML: </a:t>
            </a:r>
            <a:r>
              <a:rPr lang="en-IN" sz="1600" spc="15" dirty="0">
                <a:solidFill>
                  <a:srgbClr val="434343"/>
                </a:solidFill>
                <a:latin typeface="Arial"/>
                <a:cs typeface="Arial"/>
              </a:rPr>
              <a:t>most of the applied features need to be identified by an domain expert in order to reduce the complexity of the data and make patterns more visible to learning algorithms to work</a:t>
            </a:r>
          </a:p>
          <a:p>
            <a:pPr marL="285750" indent="-285750">
              <a:buFont typeface="Arial" panose="020B0604020202020204" pitchFamily="34" charset="0"/>
              <a:buChar char="•"/>
            </a:pPr>
            <a:r>
              <a:rPr lang="en-IN" sz="1600" b="1" spc="15" dirty="0">
                <a:solidFill>
                  <a:srgbClr val="434343"/>
                </a:solidFill>
                <a:latin typeface="Arial"/>
                <a:cs typeface="Arial"/>
              </a:rPr>
              <a:t>DL: </a:t>
            </a:r>
            <a:r>
              <a:rPr lang="en-IN" sz="1600" spc="15" dirty="0">
                <a:solidFill>
                  <a:srgbClr val="434343"/>
                </a:solidFill>
                <a:latin typeface="Arial"/>
                <a:cs typeface="Arial"/>
              </a:rPr>
              <a:t>they try to learn high-level features from data in an incremental manner</a:t>
            </a:r>
            <a:r>
              <a:rPr lang="en-IN" sz="1600" spc="15" dirty="0" smtClean="0">
                <a:solidFill>
                  <a:srgbClr val="434343"/>
                </a:solidFill>
                <a:latin typeface="Arial"/>
                <a:cs typeface="Arial"/>
              </a:rPr>
              <a:t>.</a:t>
            </a:r>
            <a:endParaRPr lang="en-IN" sz="1600" spc="-10" dirty="0">
              <a:solidFill>
                <a:srgbClr val="434343"/>
              </a:solidFill>
              <a:latin typeface="Arial"/>
              <a:cs typeface="Arial"/>
            </a:endParaRPr>
          </a:p>
          <a:p>
            <a:pPr marL="285750" indent="-285750">
              <a:buFont typeface="Arial" panose="020B0604020202020204" pitchFamily="34" charset="0"/>
              <a:buChar char="•"/>
            </a:pPr>
            <a:endParaRPr lang="en-IN" sz="1600" spc="-10" dirty="0" smtClean="0">
              <a:solidFill>
                <a:srgbClr val="434343"/>
              </a:solidFill>
              <a:latin typeface="Arial"/>
              <a:cs typeface="Arial"/>
            </a:endParaRPr>
          </a:p>
          <a:p>
            <a:pPr marL="285750" indent="-285750">
              <a:buFont typeface="Arial" panose="020B0604020202020204" pitchFamily="34" charset="0"/>
              <a:buChar char="•"/>
            </a:pPr>
            <a:endParaRPr lang="en-IN" sz="1600" spc="-10" dirty="0">
              <a:solidFill>
                <a:srgbClr val="434343"/>
              </a:solidFill>
              <a:latin typeface="Arial"/>
              <a:cs typeface="Arial"/>
            </a:endParaRPr>
          </a:p>
        </p:txBody>
      </p:sp>
      <p:pic>
        <p:nvPicPr>
          <p:cNvPr id="3074" name="Picture 2" descr="https://cdn-images-1.medium.com/max/720/1*ZX05x1xYgaVoa4Vn2kKS9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912" y="4291899"/>
            <a:ext cx="4606176" cy="250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593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7733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Why DL over traditional ML?</a:t>
            </a:r>
            <a:endParaRPr sz="1400" spc="15" dirty="0"/>
          </a:p>
        </p:txBody>
      </p:sp>
      <p:sp>
        <p:nvSpPr>
          <p:cNvPr id="6" name="object 6"/>
          <p:cNvSpPr/>
          <p:nvPr/>
        </p:nvSpPr>
        <p:spPr>
          <a:xfrm>
            <a:off x="720851" y="1559052"/>
            <a:ext cx="7705725" cy="2936747"/>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sp>
        <p:nvSpPr>
          <p:cNvPr id="10" name="object 9"/>
          <p:cNvSpPr txBox="1"/>
          <p:nvPr/>
        </p:nvSpPr>
        <p:spPr>
          <a:xfrm>
            <a:off x="998854" y="1688742"/>
            <a:ext cx="7146290" cy="2968120"/>
          </a:xfrm>
          <a:prstGeom prst="rect">
            <a:avLst/>
          </a:prstGeom>
        </p:spPr>
        <p:txBody>
          <a:bodyPr vert="horz" wrap="square" lIns="0" tIns="13335" rIns="0" bIns="0" rtlCol="0">
            <a:spAutoFit/>
          </a:bodyPr>
          <a:lstStyle/>
          <a:p>
            <a:pPr marL="285750" indent="-285750">
              <a:buFont typeface="Arial" panose="020B0604020202020204" pitchFamily="34" charset="0"/>
              <a:buChar char="•"/>
            </a:pPr>
            <a:r>
              <a:rPr lang="en-IN" sz="1600" b="1" spc="15" dirty="0">
                <a:solidFill>
                  <a:srgbClr val="434343"/>
                </a:solidFill>
                <a:latin typeface="Arial"/>
                <a:cs typeface="Arial"/>
              </a:rPr>
              <a:t>The problem solving approach:</a:t>
            </a:r>
          </a:p>
          <a:p>
            <a:pPr marL="742950" lvl="1" indent="-285750">
              <a:buFont typeface="Arial" panose="020B0604020202020204" pitchFamily="34" charset="0"/>
              <a:buChar char="•"/>
            </a:pPr>
            <a:r>
              <a:rPr lang="en-IN" sz="1600" b="1" spc="15" dirty="0">
                <a:solidFill>
                  <a:srgbClr val="434343"/>
                </a:solidFill>
                <a:latin typeface="Arial"/>
                <a:cs typeface="Arial"/>
              </a:rPr>
              <a:t>Deep Learning</a:t>
            </a:r>
            <a:r>
              <a:rPr lang="en-IN" sz="1600" spc="15" dirty="0">
                <a:solidFill>
                  <a:srgbClr val="434343"/>
                </a:solidFill>
                <a:latin typeface="Arial"/>
                <a:cs typeface="Arial"/>
              </a:rPr>
              <a:t> techniques tend to solve the problem </a:t>
            </a:r>
            <a:r>
              <a:rPr lang="en-IN" sz="1600" b="1" spc="15" dirty="0">
                <a:solidFill>
                  <a:srgbClr val="434343"/>
                </a:solidFill>
                <a:latin typeface="Arial"/>
                <a:cs typeface="Arial"/>
              </a:rPr>
              <a:t>end to end</a:t>
            </a:r>
          </a:p>
          <a:p>
            <a:pPr marL="742950" lvl="1" indent="-285750">
              <a:buFont typeface="Arial" panose="020B0604020202020204" pitchFamily="34" charset="0"/>
              <a:buChar char="•"/>
            </a:pPr>
            <a:r>
              <a:rPr lang="en-IN" sz="1600" b="1" spc="15" dirty="0" smtClean="0">
                <a:solidFill>
                  <a:srgbClr val="434343"/>
                </a:solidFill>
                <a:latin typeface="Arial"/>
                <a:cs typeface="Arial"/>
              </a:rPr>
              <a:t>Machine </a:t>
            </a:r>
            <a:r>
              <a:rPr lang="en-IN" sz="1600" b="1" spc="15" dirty="0">
                <a:solidFill>
                  <a:srgbClr val="434343"/>
                </a:solidFill>
                <a:latin typeface="Arial"/>
                <a:cs typeface="Arial"/>
              </a:rPr>
              <a:t>learning</a:t>
            </a:r>
            <a:r>
              <a:rPr lang="en-IN" sz="1600" spc="15" dirty="0">
                <a:solidFill>
                  <a:srgbClr val="434343"/>
                </a:solidFill>
                <a:latin typeface="Arial"/>
                <a:cs typeface="Arial"/>
              </a:rPr>
              <a:t> techniques need the problem statements to </a:t>
            </a:r>
            <a:r>
              <a:rPr lang="en-IN" sz="1600" b="1" spc="15" dirty="0">
                <a:solidFill>
                  <a:srgbClr val="434343"/>
                </a:solidFill>
                <a:latin typeface="Arial"/>
                <a:cs typeface="Arial"/>
              </a:rPr>
              <a:t>break down to different parts </a:t>
            </a:r>
            <a:r>
              <a:rPr lang="en-IN" sz="1600" spc="15" dirty="0">
                <a:solidFill>
                  <a:srgbClr val="434343"/>
                </a:solidFill>
                <a:latin typeface="Arial"/>
                <a:cs typeface="Arial"/>
              </a:rPr>
              <a:t>to be solved first and then their results to be combine at final stage</a:t>
            </a:r>
          </a:p>
          <a:p>
            <a:pPr marL="285750" indent="-285750">
              <a:buFont typeface="Arial" panose="020B0604020202020204" pitchFamily="34" charset="0"/>
              <a:buChar char="•"/>
            </a:pPr>
            <a:r>
              <a:rPr lang="en-IN" sz="1600" spc="15" dirty="0" smtClean="0">
                <a:solidFill>
                  <a:srgbClr val="434343"/>
                </a:solidFill>
                <a:latin typeface="Arial"/>
                <a:cs typeface="Arial"/>
              </a:rPr>
              <a:t>For </a:t>
            </a:r>
            <a:r>
              <a:rPr lang="en-IN" sz="1600" spc="15" dirty="0">
                <a:solidFill>
                  <a:srgbClr val="434343"/>
                </a:solidFill>
                <a:latin typeface="Arial"/>
                <a:cs typeface="Arial"/>
              </a:rPr>
              <a:t>example for a multiple object detection problem, Deep Learning techniques like </a:t>
            </a:r>
            <a:r>
              <a:rPr lang="en-IN" sz="1600" spc="15" dirty="0" err="1">
                <a:solidFill>
                  <a:srgbClr val="434343"/>
                </a:solidFill>
                <a:latin typeface="Arial"/>
                <a:cs typeface="Arial"/>
              </a:rPr>
              <a:t>Yolo</a:t>
            </a:r>
            <a:r>
              <a:rPr lang="en-IN" sz="1600" spc="15" dirty="0">
                <a:solidFill>
                  <a:srgbClr val="434343"/>
                </a:solidFill>
                <a:latin typeface="Arial"/>
                <a:cs typeface="Arial"/>
              </a:rPr>
              <a:t> net take the image as input and provide the location and name of objects at </a:t>
            </a:r>
            <a:r>
              <a:rPr lang="en-IN" sz="1600" spc="15" dirty="0" smtClean="0">
                <a:solidFill>
                  <a:srgbClr val="434343"/>
                </a:solidFill>
                <a:latin typeface="Arial"/>
                <a:cs typeface="Arial"/>
              </a:rPr>
              <a:t>output</a:t>
            </a:r>
          </a:p>
          <a:p>
            <a:pPr marL="285750" indent="-285750">
              <a:buFont typeface="Arial" panose="020B0604020202020204" pitchFamily="34" charset="0"/>
              <a:buChar char="•"/>
            </a:pPr>
            <a:r>
              <a:rPr lang="en-IN" sz="1600" spc="15" dirty="0" smtClean="0">
                <a:solidFill>
                  <a:srgbClr val="434343"/>
                </a:solidFill>
                <a:latin typeface="Arial"/>
                <a:cs typeface="Arial"/>
              </a:rPr>
              <a:t>But </a:t>
            </a:r>
            <a:r>
              <a:rPr lang="en-IN" sz="1600" spc="15" dirty="0">
                <a:solidFill>
                  <a:srgbClr val="434343"/>
                </a:solidFill>
                <a:latin typeface="Arial"/>
                <a:cs typeface="Arial"/>
              </a:rPr>
              <a:t>in usual Machine Learning algorithms </a:t>
            </a:r>
            <a:r>
              <a:rPr lang="en-IN" sz="1600" spc="15" dirty="0" smtClean="0">
                <a:solidFill>
                  <a:srgbClr val="434343"/>
                </a:solidFill>
                <a:latin typeface="Arial"/>
                <a:cs typeface="Arial"/>
              </a:rPr>
              <a:t>uses</a:t>
            </a:r>
            <a:r>
              <a:rPr lang="en-IN" sz="1600" spc="15" dirty="0">
                <a:solidFill>
                  <a:srgbClr val="434343"/>
                </a:solidFill>
                <a:latin typeface="Arial"/>
                <a:cs typeface="Arial"/>
              </a:rPr>
              <a:t> SVM, a bounding box object detection algorithm </a:t>
            </a:r>
            <a:r>
              <a:rPr lang="en-IN" sz="1600" spc="15" dirty="0" smtClean="0">
                <a:solidFill>
                  <a:srgbClr val="434343"/>
                </a:solidFill>
                <a:latin typeface="Arial"/>
                <a:cs typeface="Arial"/>
              </a:rPr>
              <a:t>then</a:t>
            </a:r>
            <a:r>
              <a:rPr lang="en-IN" sz="1600" spc="15" dirty="0">
                <a:solidFill>
                  <a:srgbClr val="434343"/>
                </a:solidFill>
                <a:latin typeface="Arial"/>
                <a:cs typeface="Arial"/>
              </a:rPr>
              <a:t> HOG as input to the learning algorithm in order to recognize relevant </a:t>
            </a:r>
            <a:r>
              <a:rPr lang="en-IN" sz="1600" spc="15" dirty="0" smtClean="0">
                <a:solidFill>
                  <a:srgbClr val="434343"/>
                </a:solidFill>
                <a:latin typeface="Arial"/>
                <a:cs typeface="Arial"/>
              </a:rPr>
              <a:t>objects</a:t>
            </a:r>
            <a:endParaRPr lang="en-IN" sz="1600" spc="-10" dirty="0" smtClean="0">
              <a:solidFill>
                <a:srgbClr val="434343"/>
              </a:solidFill>
              <a:latin typeface="Arial"/>
              <a:cs typeface="Arial"/>
            </a:endParaRPr>
          </a:p>
          <a:p>
            <a:pPr marL="285750" indent="-285750">
              <a:buFont typeface="Arial" panose="020B0604020202020204" pitchFamily="34" charset="0"/>
              <a:buChar char="•"/>
            </a:pPr>
            <a:endParaRPr lang="en-IN" sz="1600" spc="-10" dirty="0">
              <a:solidFill>
                <a:srgbClr val="434343"/>
              </a:solidFill>
              <a:latin typeface="Arial"/>
              <a:cs typeface="Arial"/>
            </a:endParaRPr>
          </a:p>
        </p:txBody>
      </p:sp>
      <p:pic>
        <p:nvPicPr>
          <p:cNvPr id="5124" name="Picture 4" descr="https://cdn-images-1.medium.com/max/720/1*NHDGZTZQiUIy9Qo0yVbqf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1" y="4419600"/>
            <a:ext cx="3048794" cy="252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830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677" y="538331"/>
            <a:ext cx="3005455" cy="742315"/>
          </a:xfrm>
          <a:prstGeom prst="rect">
            <a:avLst/>
          </a:prstGeom>
        </p:spPr>
        <p:txBody>
          <a:bodyPr vert="horz" wrap="square" lIns="0" tIns="75565" rIns="0" bIns="0" rtlCol="0">
            <a:spAutoFit/>
          </a:bodyPr>
          <a:lstStyle/>
          <a:p>
            <a:pPr marL="12700">
              <a:lnSpc>
                <a:spcPct val="100000"/>
              </a:lnSpc>
              <a:spcBef>
                <a:spcPts val="595"/>
              </a:spcBef>
            </a:pPr>
            <a:r>
              <a:rPr spc="30" dirty="0"/>
              <a:t>Interest</a:t>
            </a:r>
          </a:p>
          <a:p>
            <a:pPr marL="12700">
              <a:lnSpc>
                <a:spcPct val="100000"/>
              </a:lnSpc>
              <a:spcBef>
                <a:spcPts val="345"/>
              </a:spcBef>
            </a:pPr>
            <a:r>
              <a:rPr sz="1600" spc="-15" dirty="0"/>
              <a:t>Google </a:t>
            </a:r>
            <a:r>
              <a:rPr sz="1600" spc="-45" dirty="0" smtClean="0"/>
              <a:t>NGRAM </a:t>
            </a:r>
            <a:r>
              <a:rPr sz="1600" spc="-65" dirty="0"/>
              <a:t>&amp; </a:t>
            </a:r>
            <a:r>
              <a:rPr sz="1600" spc="-15" dirty="0"/>
              <a:t>Google</a:t>
            </a:r>
            <a:r>
              <a:rPr sz="1600" spc="-204" dirty="0"/>
              <a:t> </a:t>
            </a:r>
            <a:r>
              <a:rPr sz="1600" dirty="0"/>
              <a:t>Trends</a:t>
            </a:r>
          </a:p>
        </p:txBody>
      </p:sp>
      <p:sp>
        <p:nvSpPr>
          <p:cNvPr id="3" name="object 3"/>
          <p:cNvSpPr/>
          <p:nvPr/>
        </p:nvSpPr>
        <p:spPr>
          <a:xfrm>
            <a:off x="664463" y="1527047"/>
            <a:ext cx="7815833" cy="255803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0851" y="1559052"/>
            <a:ext cx="7705725" cy="2447925"/>
          </a:xfrm>
          <a:custGeom>
            <a:avLst/>
            <a:gdLst/>
            <a:ahLst/>
            <a:cxnLst/>
            <a:rect l="l" t="t" r="r" b="b"/>
            <a:pathLst>
              <a:path w="7705725" h="2447925">
                <a:moveTo>
                  <a:pt x="0" y="2447544"/>
                </a:moveTo>
                <a:lnTo>
                  <a:pt x="7705344" y="2447544"/>
                </a:lnTo>
                <a:lnTo>
                  <a:pt x="7705344" y="0"/>
                </a:lnTo>
                <a:lnTo>
                  <a:pt x="0" y="0"/>
                </a:lnTo>
                <a:lnTo>
                  <a:pt x="0" y="2447544"/>
                </a:lnTo>
                <a:close/>
              </a:path>
            </a:pathLst>
          </a:custGeom>
          <a:solidFill>
            <a:srgbClr val="FFFFFF"/>
          </a:solidFill>
        </p:spPr>
        <p:txBody>
          <a:bodyPr wrap="square" lIns="0" tIns="0" rIns="0" bIns="0" rtlCol="0"/>
          <a:lstStyle/>
          <a:p>
            <a:endParaRPr/>
          </a:p>
        </p:txBody>
      </p:sp>
      <p:sp>
        <p:nvSpPr>
          <p:cNvPr id="5" name="object 5"/>
          <p:cNvSpPr/>
          <p:nvPr/>
        </p:nvSpPr>
        <p:spPr>
          <a:xfrm>
            <a:off x="720851" y="1559052"/>
            <a:ext cx="7705725" cy="2447925"/>
          </a:xfrm>
          <a:custGeom>
            <a:avLst/>
            <a:gdLst/>
            <a:ahLst/>
            <a:cxnLst/>
            <a:rect l="l" t="t" r="r" b="b"/>
            <a:pathLst>
              <a:path w="7705725" h="2447925">
                <a:moveTo>
                  <a:pt x="0" y="2447544"/>
                </a:moveTo>
                <a:lnTo>
                  <a:pt x="7705344" y="2447544"/>
                </a:lnTo>
                <a:lnTo>
                  <a:pt x="7705344" y="0"/>
                </a:lnTo>
                <a:lnTo>
                  <a:pt x="0" y="0"/>
                </a:lnTo>
                <a:lnTo>
                  <a:pt x="0" y="2447544"/>
                </a:lnTo>
                <a:close/>
              </a:path>
            </a:pathLst>
          </a:custGeom>
          <a:ln w="3175">
            <a:solidFill>
              <a:srgbClr val="D9D9D9"/>
            </a:solidFill>
          </a:ln>
        </p:spPr>
        <p:txBody>
          <a:bodyPr wrap="square" lIns="0" tIns="0" rIns="0" bIns="0" rtlCol="0"/>
          <a:lstStyle/>
          <a:p>
            <a:endParaRPr/>
          </a:p>
        </p:txBody>
      </p:sp>
      <p:sp>
        <p:nvSpPr>
          <p:cNvPr id="6" name="object 6"/>
          <p:cNvSpPr/>
          <p:nvPr/>
        </p:nvSpPr>
        <p:spPr>
          <a:xfrm>
            <a:off x="1505711" y="1688592"/>
            <a:ext cx="6132576" cy="218236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64463" y="4117847"/>
            <a:ext cx="7815833" cy="248792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20851" y="4149852"/>
            <a:ext cx="7705725" cy="2377440"/>
          </a:xfrm>
          <a:custGeom>
            <a:avLst/>
            <a:gdLst/>
            <a:ahLst/>
            <a:cxnLst/>
            <a:rect l="l" t="t" r="r" b="b"/>
            <a:pathLst>
              <a:path w="7705725" h="2377440">
                <a:moveTo>
                  <a:pt x="0" y="2377440"/>
                </a:moveTo>
                <a:lnTo>
                  <a:pt x="7705344" y="2377440"/>
                </a:lnTo>
                <a:lnTo>
                  <a:pt x="7705344" y="0"/>
                </a:lnTo>
                <a:lnTo>
                  <a:pt x="0" y="0"/>
                </a:lnTo>
                <a:lnTo>
                  <a:pt x="0" y="2377440"/>
                </a:lnTo>
                <a:close/>
              </a:path>
            </a:pathLst>
          </a:custGeom>
          <a:solidFill>
            <a:srgbClr val="FFFFFF"/>
          </a:solidFill>
        </p:spPr>
        <p:txBody>
          <a:bodyPr wrap="square" lIns="0" tIns="0" rIns="0" bIns="0" rtlCol="0"/>
          <a:lstStyle/>
          <a:p>
            <a:endParaRPr/>
          </a:p>
        </p:txBody>
      </p:sp>
      <p:sp>
        <p:nvSpPr>
          <p:cNvPr id="9" name="object 9"/>
          <p:cNvSpPr/>
          <p:nvPr/>
        </p:nvSpPr>
        <p:spPr>
          <a:xfrm>
            <a:off x="720851" y="4149852"/>
            <a:ext cx="7705725" cy="2377440"/>
          </a:xfrm>
          <a:custGeom>
            <a:avLst/>
            <a:gdLst/>
            <a:ahLst/>
            <a:cxnLst/>
            <a:rect l="l" t="t" r="r" b="b"/>
            <a:pathLst>
              <a:path w="7705725" h="2377440">
                <a:moveTo>
                  <a:pt x="0" y="2377440"/>
                </a:moveTo>
                <a:lnTo>
                  <a:pt x="7705344" y="2377440"/>
                </a:lnTo>
                <a:lnTo>
                  <a:pt x="7705344" y="0"/>
                </a:lnTo>
                <a:lnTo>
                  <a:pt x="0" y="0"/>
                </a:lnTo>
                <a:lnTo>
                  <a:pt x="0" y="2377440"/>
                </a:lnTo>
                <a:close/>
              </a:path>
            </a:pathLst>
          </a:custGeom>
          <a:ln w="3175">
            <a:solidFill>
              <a:srgbClr val="D9D9D9"/>
            </a:solidFill>
          </a:ln>
        </p:spPr>
        <p:txBody>
          <a:bodyPr wrap="square" lIns="0" tIns="0" rIns="0" bIns="0" rtlCol="0"/>
          <a:lstStyle/>
          <a:p>
            <a:endParaRPr/>
          </a:p>
        </p:txBody>
      </p:sp>
      <p:pic>
        <p:nvPicPr>
          <p:cNvPr id="12" name="Picture 11"/>
          <p:cNvPicPr>
            <a:picLocks noChangeAspect="1"/>
          </p:cNvPicPr>
          <p:nvPr/>
        </p:nvPicPr>
        <p:blipFill>
          <a:blip r:embed="rId6"/>
          <a:stretch>
            <a:fillRect/>
          </a:stretch>
        </p:blipFill>
        <p:spPr>
          <a:xfrm>
            <a:off x="1013636" y="4214621"/>
            <a:ext cx="7116725" cy="1841538"/>
          </a:xfrm>
          <a:prstGeom prst="rect">
            <a:avLst/>
          </a:prstGeom>
        </p:spPr>
      </p:pic>
      <p:sp>
        <p:nvSpPr>
          <p:cNvPr id="13" name="TextBox 12"/>
          <p:cNvSpPr txBox="1"/>
          <p:nvPr/>
        </p:nvSpPr>
        <p:spPr>
          <a:xfrm>
            <a:off x="2857498" y="6153226"/>
            <a:ext cx="3695702" cy="276999"/>
          </a:xfrm>
          <a:prstGeom prst="rect">
            <a:avLst/>
          </a:prstGeom>
          <a:noFill/>
        </p:spPr>
        <p:txBody>
          <a:bodyPr wrap="square" rtlCol="0">
            <a:spAutoFit/>
          </a:bodyPr>
          <a:lstStyle/>
          <a:p>
            <a:r>
              <a:rPr lang="en-IN" sz="1200" spc="-20" dirty="0" smtClean="0">
                <a:solidFill>
                  <a:srgbClr val="434343"/>
                </a:solidFill>
                <a:latin typeface="Arial"/>
                <a:cs typeface="Arial"/>
              </a:rPr>
              <a:t>Trend of “Deep Learning” in Google Web Searches</a:t>
            </a:r>
            <a:endParaRPr lang="en-IN"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2143760" cy="742315"/>
          </a:xfrm>
          <a:prstGeom prst="rect">
            <a:avLst/>
          </a:prstGeom>
        </p:spPr>
        <p:txBody>
          <a:bodyPr vert="horz" wrap="square" lIns="0" tIns="75565" rIns="0" bIns="0" rtlCol="0">
            <a:spAutoFit/>
          </a:bodyPr>
          <a:lstStyle/>
          <a:p>
            <a:pPr marL="12700">
              <a:lnSpc>
                <a:spcPct val="100000"/>
              </a:lnSpc>
              <a:spcBef>
                <a:spcPts val="595"/>
              </a:spcBef>
            </a:pPr>
            <a:r>
              <a:rPr spc="-15" dirty="0"/>
              <a:t>What</a:t>
            </a:r>
            <a:r>
              <a:rPr spc="-140" dirty="0"/>
              <a:t> </a:t>
            </a:r>
            <a:r>
              <a:rPr spc="-25" dirty="0"/>
              <a:t>changed?</a:t>
            </a:r>
          </a:p>
          <a:p>
            <a:pPr marL="12700">
              <a:lnSpc>
                <a:spcPct val="100000"/>
              </a:lnSpc>
              <a:spcBef>
                <a:spcPts val="345"/>
              </a:spcBef>
            </a:pPr>
            <a:r>
              <a:rPr sz="1600" spc="-25" dirty="0"/>
              <a:t>Old </a:t>
            </a:r>
            <a:r>
              <a:rPr sz="1600" spc="25" dirty="0"/>
              <a:t>wine </a:t>
            </a:r>
            <a:r>
              <a:rPr sz="1600" spc="35" dirty="0"/>
              <a:t>in</a:t>
            </a:r>
            <a:r>
              <a:rPr sz="1600" spc="-310" dirty="0"/>
              <a:t> </a:t>
            </a:r>
            <a:r>
              <a:rPr sz="1600" spc="5" dirty="0"/>
              <a:t>new </a:t>
            </a:r>
            <a:r>
              <a:rPr sz="1600" spc="40" dirty="0"/>
              <a:t>bottles</a:t>
            </a:r>
            <a:endParaRPr sz="1600"/>
          </a:p>
        </p:txBody>
      </p:sp>
      <p:sp>
        <p:nvSpPr>
          <p:cNvPr id="5" name="object 5"/>
          <p:cNvSpPr/>
          <p:nvPr/>
        </p:nvSpPr>
        <p:spPr>
          <a:xfrm>
            <a:off x="664463" y="1527047"/>
            <a:ext cx="7815833" cy="414299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4032885"/>
          </a:xfrm>
          <a:custGeom>
            <a:avLst/>
            <a:gdLst/>
            <a:ahLst/>
            <a:cxnLst/>
            <a:rect l="l" t="t" r="r" b="b"/>
            <a:pathLst>
              <a:path w="7705725" h="4032885">
                <a:moveTo>
                  <a:pt x="0" y="4032504"/>
                </a:moveTo>
                <a:lnTo>
                  <a:pt x="7705344" y="4032504"/>
                </a:lnTo>
                <a:lnTo>
                  <a:pt x="7705344" y="0"/>
                </a:lnTo>
                <a:lnTo>
                  <a:pt x="0" y="0"/>
                </a:lnTo>
                <a:lnTo>
                  <a:pt x="0" y="4032504"/>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4032885"/>
          </a:xfrm>
          <a:custGeom>
            <a:avLst/>
            <a:gdLst/>
            <a:ahLst/>
            <a:cxnLst/>
            <a:rect l="l" t="t" r="r" b="b"/>
            <a:pathLst>
              <a:path w="7705725" h="4032885">
                <a:moveTo>
                  <a:pt x="0" y="4032504"/>
                </a:moveTo>
                <a:lnTo>
                  <a:pt x="7705344" y="4032504"/>
                </a:lnTo>
                <a:lnTo>
                  <a:pt x="7705344" y="0"/>
                </a:lnTo>
                <a:lnTo>
                  <a:pt x="0" y="0"/>
                </a:lnTo>
                <a:lnTo>
                  <a:pt x="0" y="4032504"/>
                </a:lnTo>
                <a:close/>
              </a:path>
            </a:pathLst>
          </a:custGeom>
          <a:ln w="3175">
            <a:solidFill>
              <a:srgbClr val="D9D9D9"/>
            </a:solidFill>
          </a:ln>
        </p:spPr>
        <p:txBody>
          <a:bodyPr wrap="square" lIns="0" tIns="0" rIns="0" bIns="0" rtlCol="0"/>
          <a:lstStyle/>
          <a:p>
            <a:endParaRPr/>
          </a:p>
        </p:txBody>
      </p:sp>
      <p:sp>
        <p:nvSpPr>
          <p:cNvPr id="8" name="object 8"/>
          <p:cNvSpPr/>
          <p:nvPr/>
        </p:nvSpPr>
        <p:spPr>
          <a:xfrm>
            <a:off x="1533144" y="2535935"/>
            <a:ext cx="1438910" cy="1442085"/>
          </a:xfrm>
          <a:custGeom>
            <a:avLst/>
            <a:gdLst/>
            <a:ahLst/>
            <a:cxnLst/>
            <a:rect l="l" t="t" r="r" b="b"/>
            <a:pathLst>
              <a:path w="1438910" h="1442085">
                <a:moveTo>
                  <a:pt x="719328" y="0"/>
                </a:moveTo>
                <a:lnTo>
                  <a:pt x="672033" y="1533"/>
                </a:lnTo>
                <a:lnTo>
                  <a:pt x="625556" y="6069"/>
                </a:lnTo>
                <a:lnTo>
                  <a:pt x="579990" y="13513"/>
                </a:lnTo>
                <a:lnTo>
                  <a:pt x="535430" y="23771"/>
                </a:lnTo>
                <a:lnTo>
                  <a:pt x="491971" y="36746"/>
                </a:lnTo>
                <a:lnTo>
                  <a:pt x="449708" y="52345"/>
                </a:lnTo>
                <a:lnTo>
                  <a:pt x="408735" y="70472"/>
                </a:lnTo>
                <a:lnTo>
                  <a:pt x="369148" y="91033"/>
                </a:lnTo>
                <a:lnTo>
                  <a:pt x="331041" y="113931"/>
                </a:lnTo>
                <a:lnTo>
                  <a:pt x="294509" y="139074"/>
                </a:lnTo>
                <a:lnTo>
                  <a:pt x="259647" y="166364"/>
                </a:lnTo>
                <a:lnTo>
                  <a:pt x="226550" y="195709"/>
                </a:lnTo>
                <a:lnTo>
                  <a:pt x="195312" y="227011"/>
                </a:lnTo>
                <a:lnTo>
                  <a:pt x="166028" y="260178"/>
                </a:lnTo>
                <a:lnTo>
                  <a:pt x="138793" y="295113"/>
                </a:lnTo>
                <a:lnTo>
                  <a:pt x="113702" y="331722"/>
                </a:lnTo>
                <a:lnTo>
                  <a:pt x="90850" y="369909"/>
                </a:lnTo>
                <a:lnTo>
                  <a:pt x="70331" y="409581"/>
                </a:lnTo>
                <a:lnTo>
                  <a:pt x="52241" y="450641"/>
                </a:lnTo>
                <a:lnTo>
                  <a:pt x="36673" y="492995"/>
                </a:lnTo>
                <a:lnTo>
                  <a:pt x="23723" y="536548"/>
                </a:lnTo>
                <a:lnTo>
                  <a:pt x="13486" y="581206"/>
                </a:lnTo>
                <a:lnTo>
                  <a:pt x="6057" y="626872"/>
                </a:lnTo>
                <a:lnTo>
                  <a:pt x="1530" y="673452"/>
                </a:lnTo>
                <a:lnTo>
                  <a:pt x="0" y="720851"/>
                </a:lnTo>
                <a:lnTo>
                  <a:pt x="1530" y="768251"/>
                </a:lnTo>
                <a:lnTo>
                  <a:pt x="6057" y="814831"/>
                </a:lnTo>
                <a:lnTo>
                  <a:pt x="13486" y="860497"/>
                </a:lnTo>
                <a:lnTo>
                  <a:pt x="23723" y="905155"/>
                </a:lnTo>
                <a:lnTo>
                  <a:pt x="36673" y="948708"/>
                </a:lnTo>
                <a:lnTo>
                  <a:pt x="52241" y="991062"/>
                </a:lnTo>
                <a:lnTo>
                  <a:pt x="70331" y="1032122"/>
                </a:lnTo>
                <a:lnTo>
                  <a:pt x="90850" y="1071794"/>
                </a:lnTo>
                <a:lnTo>
                  <a:pt x="113702" y="1109981"/>
                </a:lnTo>
                <a:lnTo>
                  <a:pt x="138793" y="1146590"/>
                </a:lnTo>
                <a:lnTo>
                  <a:pt x="166028" y="1181525"/>
                </a:lnTo>
                <a:lnTo>
                  <a:pt x="195312" y="1214692"/>
                </a:lnTo>
                <a:lnTo>
                  <a:pt x="226550" y="1245994"/>
                </a:lnTo>
                <a:lnTo>
                  <a:pt x="259647" y="1275339"/>
                </a:lnTo>
                <a:lnTo>
                  <a:pt x="294509" y="1302629"/>
                </a:lnTo>
                <a:lnTo>
                  <a:pt x="331041" y="1327772"/>
                </a:lnTo>
                <a:lnTo>
                  <a:pt x="369148" y="1350670"/>
                </a:lnTo>
                <a:lnTo>
                  <a:pt x="408735" y="1371231"/>
                </a:lnTo>
                <a:lnTo>
                  <a:pt x="449708" y="1389358"/>
                </a:lnTo>
                <a:lnTo>
                  <a:pt x="491971" y="1404957"/>
                </a:lnTo>
                <a:lnTo>
                  <a:pt x="535430" y="1417932"/>
                </a:lnTo>
                <a:lnTo>
                  <a:pt x="579990" y="1428190"/>
                </a:lnTo>
                <a:lnTo>
                  <a:pt x="625556" y="1435634"/>
                </a:lnTo>
                <a:lnTo>
                  <a:pt x="672033" y="1440170"/>
                </a:lnTo>
                <a:lnTo>
                  <a:pt x="719328" y="1441703"/>
                </a:lnTo>
                <a:lnTo>
                  <a:pt x="766622" y="1440170"/>
                </a:lnTo>
                <a:lnTo>
                  <a:pt x="813099" y="1435634"/>
                </a:lnTo>
                <a:lnTo>
                  <a:pt x="858665" y="1428190"/>
                </a:lnTo>
                <a:lnTo>
                  <a:pt x="903225" y="1417932"/>
                </a:lnTo>
                <a:lnTo>
                  <a:pt x="946684" y="1404957"/>
                </a:lnTo>
                <a:lnTo>
                  <a:pt x="988947" y="1389358"/>
                </a:lnTo>
                <a:lnTo>
                  <a:pt x="1029920" y="1371231"/>
                </a:lnTo>
                <a:lnTo>
                  <a:pt x="1069507" y="1350670"/>
                </a:lnTo>
                <a:lnTo>
                  <a:pt x="1107614" y="1327772"/>
                </a:lnTo>
                <a:lnTo>
                  <a:pt x="1144146" y="1302629"/>
                </a:lnTo>
                <a:lnTo>
                  <a:pt x="1179008" y="1275339"/>
                </a:lnTo>
                <a:lnTo>
                  <a:pt x="1212105" y="1245994"/>
                </a:lnTo>
                <a:lnTo>
                  <a:pt x="1243343" y="1214692"/>
                </a:lnTo>
                <a:lnTo>
                  <a:pt x="1272627" y="1181525"/>
                </a:lnTo>
                <a:lnTo>
                  <a:pt x="1299862" y="1146590"/>
                </a:lnTo>
                <a:lnTo>
                  <a:pt x="1324953" y="1109981"/>
                </a:lnTo>
                <a:lnTo>
                  <a:pt x="1347805" y="1071794"/>
                </a:lnTo>
                <a:lnTo>
                  <a:pt x="1368324" y="1032122"/>
                </a:lnTo>
                <a:lnTo>
                  <a:pt x="1386414" y="991062"/>
                </a:lnTo>
                <a:lnTo>
                  <a:pt x="1401982" y="948708"/>
                </a:lnTo>
                <a:lnTo>
                  <a:pt x="1414932" y="905155"/>
                </a:lnTo>
                <a:lnTo>
                  <a:pt x="1425169" y="860497"/>
                </a:lnTo>
                <a:lnTo>
                  <a:pt x="1432598" y="814831"/>
                </a:lnTo>
                <a:lnTo>
                  <a:pt x="1437125" y="768251"/>
                </a:lnTo>
                <a:lnTo>
                  <a:pt x="1438656" y="720851"/>
                </a:lnTo>
                <a:lnTo>
                  <a:pt x="1437125" y="673452"/>
                </a:lnTo>
                <a:lnTo>
                  <a:pt x="1432598" y="626872"/>
                </a:lnTo>
                <a:lnTo>
                  <a:pt x="1425169" y="581206"/>
                </a:lnTo>
                <a:lnTo>
                  <a:pt x="1414932" y="536548"/>
                </a:lnTo>
                <a:lnTo>
                  <a:pt x="1401982" y="492995"/>
                </a:lnTo>
                <a:lnTo>
                  <a:pt x="1386414" y="450641"/>
                </a:lnTo>
                <a:lnTo>
                  <a:pt x="1368324" y="409581"/>
                </a:lnTo>
                <a:lnTo>
                  <a:pt x="1347805" y="369909"/>
                </a:lnTo>
                <a:lnTo>
                  <a:pt x="1324953" y="331722"/>
                </a:lnTo>
                <a:lnTo>
                  <a:pt x="1299862" y="295113"/>
                </a:lnTo>
                <a:lnTo>
                  <a:pt x="1272627" y="260178"/>
                </a:lnTo>
                <a:lnTo>
                  <a:pt x="1243343" y="227011"/>
                </a:lnTo>
                <a:lnTo>
                  <a:pt x="1212105" y="195709"/>
                </a:lnTo>
                <a:lnTo>
                  <a:pt x="1179008" y="166364"/>
                </a:lnTo>
                <a:lnTo>
                  <a:pt x="1144146" y="139074"/>
                </a:lnTo>
                <a:lnTo>
                  <a:pt x="1107614" y="113931"/>
                </a:lnTo>
                <a:lnTo>
                  <a:pt x="1069507" y="91033"/>
                </a:lnTo>
                <a:lnTo>
                  <a:pt x="1029920" y="70472"/>
                </a:lnTo>
                <a:lnTo>
                  <a:pt x="988947" y="52345"/>
                </a:lnTo>
                <a:lnTo>
                  <a:pt x="946684" y="36746"/>
                </a:lnTo>
                <a:lnTo>
                  <a:pt x="903225" y="23771"/>
                </a:lnTo>
                <a:lnTo>
                  <a:pt x="858665" y="13513"/>
                </a:lnTo>
                <a:lnTo>
                  <a:pt x="813099" y="6069"/>
                </a:lnTo>
                <a:lnTo>
                  <a:pt x="766622" y="1533"/>
                </a:lnTo>
                <a:lnTo>
                  <a:pt x="719328" y="0"/>
                </a:lnTo>
                <a:close/>
              </a:path>
            </a:pathLst>
          </a:custGeom>
          <a:solidFill>
            <a:srgbClr val="92CDDD"/>
          </a:solidFill>
        </p:spPr>
        <p:txBody>
          <a:bodyPr wrap="square" lIns="0" tIns="0" rIns="0" bIns="0" rtlCol="0"/>
          <a:lstStyle/>
          <a:p>
            <a:endParaRPr/>
          </a:p>
        </p:txBody>
      </p:sp>
      <p:sp>
        <p:nvSpPr>
          <p:cNvPr id="9" name="object 9"/>
          <p:cNvSpPr/>
          <p:nvPr/>
        </p:nvSpPr>
        <p:spPr>
          <a:xfrm>
            <a:off x="1984501" y="2974289"/>
            <a:ext cx="1067409" cy="561136"/>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3907535" y="2535935"/>
            <a:ext cx="1442085" cy="1442085"/>
          </a:xfrm>
          <a:custGeom>
            <a:avLst/>
            <a:gdLst/>
            <a:ahLst/>
            <a:cxnLst/>
            <a:rect l="l" t="t" r="r" b="b"/>
            <a:pathLst>
              <a:path w="1442085" h="1442085">
                <a:moveTo>
                  <a:pt x="720851" y="0"/>
                </a:moveTo>
                <a:lnTo>
                  <a:pt x="673452" y="1533"/>
                </a:lnTo>
                <a:lnTo>
                  <a:pt x="626872" y="6069"/>
                </a:lnTo>
                <a:lnTo>
                  <a:pt x="581206" y="13513"/>
                </a:lnTo>
                <a:lnTo>
                  <a:pt x="536548" y="23771"/>
                </a:lnTo>
                <a:lnTo>
                  <a:pt x="492995" y="36746"/>
                </a:lnTo>
                <a:lnTo>
                  <a:pt x="450641" y="52345"/>
                </a:lnTo>
                <a:lnTo>
                  <a:pt x="409581" y="70472"/>
                </a:lnTo>
                <a:lnTo>
                  <a:pt x="369909" y="91033"/>
                </a:lnTo>
                <a:lnTo>
                  <a:pt x="331722" y="113931"/>
                </a:lnTo>
                <a:lnTo>
                  <a:pt x="295113" y="139074"/>
                </a:lnTo>
                <a:lnTo>
                  <a:pt x="260178" y="166364"/>
                </a:lnTo>
                <a:lnTo>
                  <a:pt x="227011" y="195709"/>
                </a:lnTo>
                <a:lnTo>
                  <a:pt x="195709" y="227011"/>
                </a:lnTo>
                <a:lnTo>
                  <a:pt x="166364" y="260178"/>
                </a:lnTo>
                <a:lnTo>
                  <a:pt x="139074" y="295113"/>
                </a:lnTo>
                <a:lnTo>
                  <a:pt x="113931" y="331722"/>
                </a:lnTo>
                <a:lnTo>
                  <a:pt x="91033" y="369909"/>
                </a:lnTo>
                <a:lnTo>
                  <a:pt x="70472" y="409581"/>
                </a:lnTo>
                <a:lnTo>
                  <a:pt x="52345" y="450641"/>
                </a:lnTo>
                <a:lnTo>
                  <a:pt x="36746" y="492995"/>
                </a:lnTo>
                <a:lnTo>
                  <a:pt x="23771" y="536548"/>
                </a:lnTo>
                <a:lnTo>
                  <a:pt x="13513" y="581206"/>
                </a:lnTo>
                <a:lnTo>
                  <a:pt x="6069" y="626872"/>
                </a:lnTo>
                <a:lnTo>
                  <a:pt x="1533" y="673452"/>
                </a:lnTo>
                <a:lnTo>
                  <a:pt x="0" y="720851"/>
                </a:lnTo>
                <a:lnTo>
                  <a:pt x="1533" y="768251"/>
                </a:lnTo>
                <a:lnTo>
                  <a:pt x="6069" y="814831"/>
                </a:lnTo>
                <a:lnTo>
                  <a:pt x="13513" y="860497"/>
                </a:lnTo>
                <a:lnTo>
                  <a:pt x="23771" y="905155"/>
                </a:lnTo>
                <a:lnTo>
                  <a:pt x="36746" y="948708"/>
                </a:lnTo>
                <a:lnTo>
                  <a:pt x="52345" y="991062"/>
                </a:lnTo>
                <a:lnTo>
                  <a:pt x="70472" y="1032122"/>
                </a:lnTo>
                <a:lnTo>
                  <a:pt x="91033" y="1071794"/>
                </a:lnTo>
                <a:lnTo>
                  <a:pt x="113931" y="1109981"/>
                </a:lnTo>
                <a:lnTo>
                  <a:pt x="139074" y="1146590"/>
                </a:lnTo>
                <a:lnTo>
                  <a:pt x="166364" y="1181525"/>
                </a:lnTo>
                <a:lnTo>
                  <a:pt x="195709" y="1214692"/>
                </a:lnTo>
                <a:lnTo>
                  <a:pt x="227011" y="1245994"/>
                </a:lnTo>
                <a:lnTo>
                  <a:pt x="260178" y="1275339"/>
                </a:lnTo>
                <a:lnTo>
                  <a:pt x="295113" y="1302629"/>
                </a:lnTo>
                <a:lnTo>
                  <a:pt x="331722" y="1327772"/>
                </a:lnTo>
                <a:lnTo>
                  <a:pt x="369909" y="1350670"/>
                </a:lnTo>
                <a:lnTo>
                  <a:pt x="409581" y="1371231"/>
                </a:lnTo>
                <a:lnTo>
                  <a:pt x="450641" y="1389358"/>
                </a:lnTo>
                <a:lnTo>
                  <a:pt x="492995" y="1404957"/>
                </a:lnTo>
                <a:lnTo>
                  <a:pt x="536548" y="1417932"/>
                </a:lnTo>
                <a:lnTo>
                  <a:pt x="581206" y="1428190"/>
                </a:lnTo>
                <a:lnTo>
                  <a:pt x="626872" y="1435634"/>
                </a:lnTo>
                <a:lnTo>
                  <a:pt x="673452" y="1440170"/>
                </a:lnTo>
                <a:lnTo>
                  <a:pt x="720851" y="1441703"/>
                </a:lnTo>
                <a:lnTo>
                  <a:pt x="768251" y="1440170"/>
                </a:lnTo>
                <a:lnTo>
                  <a:pt x="814831" y="1435634"/>
                </a:lnTo>
                <a:lnTo>
                  <a:pt x="860497" y="1428190"/>
                </a:lnTo>
                <a:lnTo>
                  <a:pt x="905155" y="1417932"/>
                </a:lnTo>
                <a:lnTo>
                  <a:pt x="948708" y="1404957"/>
                </a:lnTo>
                <a:lnTo>
                  <a:pt x="991062" y="1389358"/>
                </a:lnTo>
                <a:lnTo>
                  <a:pt x="1032122" y="1371231"/>
                </a:lnTo>
                <a:lnTo>
                  <a:pt x="1071794" y="1350670"/>
                </a:lnTo>
                <a:lnTo>
                  <a:pt x="1109981" y="1327772"/>
                </a:lnTo>
                <a:lnTo>
                  <a:pt x="1146590" y="1302629"/>
                </a:lnTo>
                <a:lnTo>
                  <a:pt x="1181525" y="1275339"/>
                </a:lnTo>
                <a:lnTo>
                  <a:pt x="1214692" y="1245994"/>
                </a:lnTo>
                <a:lnTo>
                  <a:pt x="1245994" y="1214692"/>
                </a:lnTo>
                <a:lnTo>
                  <a:pt x="1275339" y="1181525"/>
                </a:lnTo>
                <a:lnTo>
                  <a:pt x="1302629" y="1146590"/>
                </a:lnTo>
                <a:lnTo>
                  <a:pt x="1327772" y="1109981"/>
                </a:lnTo>
                <a:lnTo>
                  <a:pt x="1350670" y="1071794"/>
                </a:lnTo>
                <a:lnTo>
                  <a:pt x="1371231" y="1032122"/>
                </a:lnTo>
                <a:lnTo>
                  <a:pt x="1389358" y="991062"/>
                </a:lnTo>
                <a:lnTo>
                  <a:pt x="1404957" y="948708"/>
                </a:lnTo>
                <a:lnTo>
                  <a:pt x="1417932" y="905155"/>
                </a:lnTo>
                <a:lnTo>
                  <a:pt x="1428190" y="860497"/>
                </a:lnTo>
                <a:lnTo>
                  <a:pt x="1435634" y="814831"/>
                </a:lnTo>
                <a:lnTo>
                  <a:pt x="1440170" y="768251"/>
                </a:lnTo>
                <a:lnTo>
                  <a:pt x="1441703" y="720851"/>
                </a:lnTo>
                <a:lnTo>
                  <a:pt x="1440170" y="673452"/>
                </a:lnTo>
                <a:lnTo>
                  <a:pt x="1435634" y="626872"/>
                </a:lnTo>
                <a:lnTo>
                  <a:pt x="1428190" y="581206"/>
                </a:lnTo>
                <a:lnTo>
                  <a:pt x="1417932" y="536548"/>
                </a:lnTo>
                <a:lnTo>
                  <a:pt x="1404957" y="492995"/>
                </a:lnTo>
                <a:lnTo>
                  <a:pt x="1389358" y="450641"/>
                </a:lnTo>
                <a:lnTo>
                  <a:pt x="1371231" y="409581"/>
                </a:lnTo>
                <a:lnTo>
                  <a:pt x="1350670" y="369909"/>
                </a:lnTo>
                <a:lnTo>
                  <a:pt x="1327772" y="331722"/>
                </a:lnTo>
                <a:lnTo>
                  <a:pt x="1302629" y="295113"/>
                </a:lnTo>
                <a:lnTo>
                  <a:pt x="1275339" y="260178"/>
                </a:lnTo>
                <a:lnTo>
                  <a:pt x="1245994" y="227011"/>
                </a:lnTo>
                <a:lnTo>
                  <a:pt x="1214692" y="195709"/>
                </a:lnTo>
                <a:lnTo>
                  <a:pt x="1181525" y="166364"/>
                </a:lnTo>
                <a:lnTo>
                  <a:pt x="1146590" y="139074"/>
                </a:lnTo>
                <a:lnTo>
                  <a:pt x="1109981" y="113931"/>
                </a:lnTo>
                <a:lnTo>
                  <a:pt x="1071794" y="91033"/>
                </a:lnTo>
                <a:lnTo>
                  <a:pt x="1032122" y="70472"/>
                </a:lnTo>
                <a:lnTo>
                  <a:pt x="991062" y="52345"/>
                </a:lnTo>
                <a:lnTo>
                  <a:pt x="948708" y="36746"/>
                </a:lnTo>
                <a:lnTo>
                  <a:pt x="905155" y="23771"/>
                </a:lnTo>
                <a:lnTo>
                  <a:pt x="860497" y="13513"/>
                </a:lnTo>
                <a:lnTo>
                  <a:pt x="814831" y="6069"/>
                </a:lnTo>
                <a:lnTo>
                  <a:pt x="768251" y="1533"/>
                </a:lnTo>
                <a:lnTo>
                  <a:pt x="720851" y="0"/>
                </a:lnTo>
                <a:close/>
              </a:path>
            </a:pathLst>
          </a:custGeom>
          <a:solidFill>
            <a:srgbClr val="92CDDD"/>
          </a:solidFill>
        </p:spPr>
        <p:txBody>
          <a:bodyPr wrap="square" lIns="0" tIns="0" rIns="0" bIns="0" rtlCol="0"/>
          <a:lstStyle/>
          <a:p>
            <a:endParaRPr/>
          </a:p>
        </p:txBody>
      </p:sp>
      <p:sp>
        <p:nvSpPr>
          <p:cNvPr id="11" name="object 11"/>
          <p:cNvSpPr/>
          <p:nvPr/>
        </p:nvSpPr>
        <p:spPr>
          <a:xfrm>
            <a:off x="4325111" y="2934665"/>
            <a:ext cx="1219809" cy="64038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6211823" y="2535935"/>
            <a:ext cx="1442085" cy="1442085"/>
          </a:xfrm>
          <a:custGeom>
            <a:avLst/>
            <a:gdLst/>
            <a:ahLst/>
            <a:cxnLst/>
            <a:rect l="l" t="t" r="r" b="b"/>
            <a:pathLst>
              <a:path w="1442084" h="1442085">
                <a:moveTo>
                  <a:pt x="720851" y="0"/>
                </a:moveTo>
                <a:lnTo>
                  <a:pt x="673452" y="1533"/>
                </a:lnTo>
                <a:lnTo>
                  <a:pt x="626872" y="6069"/>
                </a:lnTo>
                <a:lnTo>
                  <a:pt x="581206" y="13513"/>
                </a:lnTo>
                <a:lnTo>
                  <a:pt x="536548" y="23771"/>
                </a:lnTo>
                <a:lnTo>
                  <a:pt x="492995" y="36746"/>
                </a:lnTo>
                <a:lnTo>
                  <a:pt x="450641" y="52345"/>
                </a:lnTo>
                <a:lnTo>
                  <a:pt x="409581" y="70472"/>
                </a:lnTo>
                <a:lnTo>
                  <a:pt x="369909" y="91033"/>
                </a:lnTo>
                <a:lnTo>
                  <a:pt x="331722" y="113931"/>
                </a:lnTo>
                <a:lnTo>
                  <a:pt x="295113" y="139074"/>
                </a:lnTo>
                <a:lnTo>
                  <a:pt x="260178" y="166364"/>
                </a:lnTo>
                <a:lnTo>
                  <a:pt x="227011" y="195709"/>
                </a:lnTo>
                <a:lnTo>
                  <a:pt x="195709" y="227011"/>
                </a:lnTo>
                <a:lnTo>
                  <a:pt x="166364" y="260178"/>
                </a:lnTo>
                <a:lnTo>
                  <a:pt x="139074" y="295113"/>
                </a:lnTo>
                <a:lnTo>
                  <a:pt x="113931" y="331722"/>
                </a:lnTo>
                <a:lnTo>
                  <a:pt x="91033" y="369909"/>
                </a:lnTo>
                <a:lnTo>
                  <a:pt x="70472" y="409581"/>
                </a:lnTo>
                <a:lnTo>
                  <a:pt x="52345" y="450641"/>
                </a:lnTo>
                <a:lnTo>
                  <a:pt x="36746" y="492995"/>
                </a:lnTo>
                <a:lnTo>
                  <a:pt x="23771" y="536548"/>
                </a:lnTo>
                <a:lnTo>
                  <a:pt x="13513" y="581206"/>
                </a:lnTo>
                <a:lnTo>
                  <a:pt x="6069" y="626872"/>
                </a:lnTo>
                <a:lnTo>
                  <a:pt x="1533" y="673452"/>
                </a:lnTo>
                <a:lnTo>
                  <a:pt x="0" y="720851"/>
                </a:lnTo>
                <a:lnTo>
                  <a:pt x="1533" y="768251"/>
                </a:lnTo>
                <a:lnTo>
                  <a:pt x="6069" y="814831"/>
                </a:lnTo>
                <a:lnTo>
                  <a:pt x="13513" y="860497"/>
                </a:lnTo>
                <a:lnTo>
                  <a:pt x="23771" y="905155"/>
                </a:lnTo>
                <a:lnTo>
                  <a:pt x="36746" y="948708"/>
                </a:lnTo>
                <a:lnTo>
                  <a:pt x="52345" y="991062"/>
                </a:lnTo>
                <a:lnTo>
                  <a:pt x="70472" y="1032122"/>
                </a:lnTo>
                <a:lnTo>
                  <a:pt x="91033" y="1071794"/>
                </a:lnTo>
                <a:lnTo>
                  <a:pt x="113931" y="1109981"/>
                </a:lnTo>
                <a:lnTo>
                  <a:pt x="139074" y="1146590"/>
                </a:lnTo>
                <a:lnTo>
                  <a:pt x="166364" y="1181525"/>
                </a:lnTo>
                <a:lnTo>
                  <a:pt x="195709" y="1214692"/>
                </a:lnTo>
                <a:lnTo>
                  <a:pt x="227011" y="1245994"/>
                </a:lnTo>
                <a:lnTo>
                  <a:pt x="260178" y="1275339"/>
                </a:lnTo>
                <a:lnTo>
                  <a:pt x="295113" y="1302629"/>
                </a:lnTo>
                <a:lnTo>
                  <a:pt x="331722" y="1327772"/>
                </a:lnTo>
                <a:lnTo>
                  <a:pt x="369909" y="1350670"/>
                </a:lnTo>
                <a:lnTo>
                  <a:pt x="409581" y="1371231"/>
                </a:lnTo>
                <a:lnTo>
                  <a:pt x="450641" y="1389358"/>
                </a:lnTo>
                <a:lnTo>
                  <a:pt x="492995" y="1404957"/>
                </a:lnTo>
                <a:lnTo>
                  <a:pt x="536548" y="1417932"/>
                </a:lnTo>
                <a:lnTo>
                  <a:pt x="581206" y="1428190"/>
                </a:lnTo>
                <a:lnTo>
                  <a:pt x="626872" y="1435634"/>
                </a:lnTo>
                <a:lnTo>
                  <a:pt x="673452" y="1440170"/>
                </a:lnTo>
                <a:lnTo>
                  <a:pt x="720851" y="1441703"/>
                </a:lnTo>
                <a:lnTo>
                  <a:pt x="768251" y="1440170"/>
                </a:lnTo>
                <a:lnTo>
                  <a:pt x="814831" y="1435634"/>
                </a:lnTo>
                <a:lnTo>
                  <a:pt x="860497" y="1428190"/>
                </a:lnTo>
                <a:lnTo>
                  <a:pt x="905155" y="1417932"/>
                </a:lnTo>
                <a:lnTo>
                  <a:pt x="948708" y="1404957"/>
                </a:lnTo>
                <a:lnTo>
                  <a:pt x="991062" y="1389358"/>
                </a:lnTo>
                <a:lnTo>
                  <a:pt x="1032122" y="1371231"/>
                </a:lnTo>
                <a:lnTo>
                  <a:pt x="1071794" y="1350670"/>
                </a:lnTo>
                <a:lnTo>
                  <a:pt x="1109981" y="1327772"/>
                </a:lnTo>
                <a:lnTo>
                  <a:pt x="1146590" y="1302629"/>
                </a:lnTo>
                <a:lnTo>
                  <a:pt x="1181525" y="1275339"/>
                </a:lnTo>
                <a:lnTo>
                  <a:pt x="1214692" y="1245994"/>
                </a:lnTo>
                <a:lnTo>
                  <a:pt x="1245994" y="1214692"/>
                </a:lnTo>
                <a:lnTo>
                  <a:pt x="1275339" y="1181525"/>
                </a:lnTo>
                <a:lnTo>
                  <a:pt x="1302629" y="1146590"/>
                </a:lnTo>
                <a:lnTo>
                  <a:pt x="1327772" y="1109981"/>
                </a:lnTo>
                <a:lnTo>
                  <a:pt x="1350670" y="1071794"/>
                </a:lnTo>
                <a:lnTo>
                  <a:pt x="1371231" y="1032122"/>
                </a:lnTo>
                <a:lnTo>
                  <a:pt x="1389358" y="991062"/>
                </a:lnTo>
                <a:lnTo>
                  <a:pt x="1404957" y="948708"/>
                </a:lnTo>
                <a:lnTo>
                  <a:pt x="1417932" y="905155"/>
                </a:lnTo>
                <a:lnTo>
                  <a:pt x="1428190" y="860497"/>
                </a:lnTo>
                <a:lnTo>
                  <a:pt x="1435634" y="814831"/>
                </a:lnTo>
                <a:lnTo>
                  <a:pt x="1440170" y="768251"/>
                </a:lnTo>
                <a:lnTo>
                  <a:pt x="1441703" y="720851"/>
                </a:lnTo>
                <a:lnTo>
                  <a:pt x="1440170" y="673452"/>
                </a:lnTo>
                <a:lnTo>
                  <a:pt x="1435634" y="626872"/>
                </a:lnTo>
                <a:lnTo>
                  <a:pt x="1428190" y="581206"/>
                </a:lnTo>
                <a:lnTo>
                  <a:pt x="1417932" y="536548"/>
                </a:lnTo>
                <a:lnTo>
                  <a:pt x="1404957" y="492995"/>
                </a:lnTo>
                <a:lnTo>
                  <a:pt x="1389358" y="450641"/>
                </a:lnTo>
                <a:lnTo>
                  <a:pt x="1371231" y="409581"/>
                </a:lnTo>
                <a:lnTo>
                  <a:pt x="1350670" y="369909"/>
                </a:lnTo>
                <a:lnTo>
                  <a:pt x="1327772" y="331722"/>
                </a:lnTo>
                <a:lnTo>
                  <a:pt x="1302629" y="295113"/>
                </a:lnTo>
                <a:lnTo>
                  <a:pt x="1275339" y="260178"/>
                </a:lnTo>
                <a:lnTo>
                  <a:pt x="1245994" y="227011"/>
                </a:lnTo>
                <a:lnTo>
                  <a:pt x="1214692" y="195709"/>
                </a:lnTo>
                <a:lnTo>
                  <a:pt x="1181525" y="166364"/>
                </a:lnTo>
                <a:lnTo>
                  <a:pt x="1146590" y="139074"/>
                </a:lnTo>
                <a:lnTo>
                  <a:pt x="1109981" y="113931"/>
                </a:lnTo>
                <a:lnTo>
                  <a:pt x="1071794" y="91033"/>
                </a:lnTo>
                <a:lnTo>
                  <a:pt x="1032122" y="70472"/>
                </a:lnTo>
                <a:lnTo>
                  <a:pt x="991062" y="52345"/>
                </a:lnTo>
                <a:lnTo>
                  <a:pt x="948708" y="36746"/>
                </a:lnTo>
                <a:lnTo>
                  <a:pt x="905155" y="23771"/>
                </a:lnTo>
                <a:lnTo>
                  <a:pt x="860497" y="13513"/>
                </a:lnTo>
                <a:lnTo>
                  <a:pt x="814831" y="6069"/>
                </a:lnTo>
                <a:lnTo>
                  <a:pt x="768251" y="1533"/>
                </a:lnTo>
                <a:lnTo>
                  <a:pt x="720851" y="0"/>
                </a:lnTo>
                <a:close/>
              </a:path>
            </a:pathLst>
          </a:custGeom>
          <a:solidFill>
            <a:srgbClr val="92CDDD"/>
          </a:solidFill>
        </p:spPr>
        <p:txBody>
          <a:bodyPr wrap="square" lIns="0" tIns="0" rIns="0" bIns="0" rtlCol="0"/>
          <a:lstStyle/>
          <a:p>
            <a:endParaRPr/>
          </a:p>
        </p:txBody>
      </p:sp>
      <p:sp>
        <p:nvSpPr>
          <p:cNvPr id="13" name="object 13"/>
          <p:cNvSpPr/>
          <p:nvPr/>
        </p:nvSpPr>
        <p:spPr>
          <a:xfrm>
            <a:off x="6654672" y="2962097"/>
            <a:ext cx="1115568" cy="585520"/>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1714754" y="4141723"/>
            <a:ext cx="1120775" cy="505267"/>
          </a:xfrm>
          <a:prstGeom prst="rect">
            <a:avLst/>
          </a:prstGeom>
        </p:spPr>
        <p:txBody>
          <a:bodyPr vert="horz" wrap="square" lIns="0" tIns="12700" rIns="0" bIns="0" rtlCol="0">
            <a:spAutoFit/>
          </a:bodyPr>
          <a:lstStyle/>
          <a:p>
            <a:pPr marR="5715" algn="ctr">
              <a:lnSpc>
                <a:spcPct val="100000"/>
              </a:lnSpc>
              <a:spcBef>
                <a:spcPts val="100"/>
              </a:spcBef>
            </a:pPr>
            <a:r>
              <a:rPr sz="1800" spc="-35" dirty="0">
                <a:solidFill>
                  <a:srgbClr val="434343"/>
                </a:solidFill>
                <a:latin typeface="Arial"/>
                <a:cs typeface="Arial"/>
              </a:rPr>
              <a:t>Big</a:t>
            </a:r>
            <a:r>
              <a:rPr sz="1800" spc="-95" dirty="0">
                <a:solidFill>
                  <a:srgbClr val="434343"/>
                </a:solidFill>
                <a:latin typeface="Arial"/>
                <a:cs typeface="Arial"/>
              </a:rPr>
              <a:t> </a:t>
            </a:r>
            <a:r>
              <a:rPr sz="1800" spc="-30" dirty="0">
                <a:solidFill>
                  <a:srgbClr val="434343"/>
                </a:solidFill>
                <a:latin typeface="Arial"/>
                <a:cs typeface="Arial"/>
              </a:rPr>
              <a:t>Data</a:t>
            </a:r>
            <a:endParaRPr sz="1800" dirty="0">
              <a:latin typeface="Arial"/>
              <a:cs typeface="Arial"/>
            </a:endParaRPr>
          </a:p>
          <a:p>
            <a:pPr marR="5080" algn="ctr">
              <a:lnSpc>
                <a:spcPct val="100000"/>
              </a:lnSpc>
              <a:spcBef>
                <a:spcPts val="15"/>
              </a:spcBef>
            </a:pPr>
            <a:r>
              <a:rPr sz="1400" spc="-45" dirty="0">
                <a:solidFill>
                  <a:srgbClr val="434343"/>
                </a:solidFill>
                <a:latin typeface="Arial"/>
                <a:cs typeface="Arial"/>
              </a:rPr>
              <a:t>(</a:t>
            </a:r>
            <a:r>
              <a:rPr sz="1400" dirty="0">
                <a:latin typeface="Arial" panose="020B0604020202020204" pitchFamily="34" charset="0"/>
                <a:cs typeface="Arial" panose="020B0604020202020204" pitchFamily="34" charset="0"/>
              </a:rPr>
              <a:t>Digitalization</a:t>
            </a:r>
            <a:r>
              <a:rPr sz="1400" spc="-25" dirty="0">
                <a:solidFill>
                  <a:srgbClr val="434343"/>
                </a:solidFill>
                <a:latin typeface="Arial"/>
                <a:cs typeface="Arial"/>
              </a:rPr>
              <a:t>)</a:t>
            </a:r>
            <a:endParaRPr sz="1400" dirty="0">
              <a:latin typeface="Arial"/>
              <a:cs typeface="Arial"/>
            </a:endParaRPr>
          </a:p>
        </p:txBody>
      </p:sp>
      <p:sp>
        <p:nvSpPr>
          <p:cNvPr id="15" name="object 15"/>
          <p:cNvSpPr txBox="1"/>
          <p:nvPr/>
        </p:nvSpPr>
        <p:spPr>
          <a:xfrm>
            <a:off x="3816984" y="4141723"/>
            <a:ext cx="1634489" cy="720710"/>
          </a:xfrm>
          <a:prstGeom prst="rect">
            <a:avLst/>
          </a:prstGeom>
        </p:spPr>
        <p:txBody>
          <a:bodyPr vert="horz" wrap="square" lIns="0" tIns="12700" rIns="0" bIns="0" rtlCol="0">
            <a:spAutoFit/>
          </a:bodyPr>
          <a:lstStyle/>
          <a:p>
            <a:pPr marR="3810" algn="ctr">
              <a:lnSpc>
                <a:spcPct val="100000"/>
              </a:lnSpc>
              <a:spcBef>
                <a:spcPts val="100"/>
              </a:spcBef>
            </a:pPr>
            <a:r>
              <a:rPr sz="1800" spc="5" dirty="0">
                <a:solidFill>
                  <a:srgbClr val="434343"/>
                </a:solidFill>
                <a:latin typeface="Arial"/>
                <a:cs typeface="Arial"/>
              </a:rPr>
              <a:t>Computation</a:t>
            </a:r>
            <a:endParaRPr sz="1800" dirty="0">
              <a:latin typeface="Arial"/>
              <a:cs typeface="Arial"/>
            </a:endParaRPr>
          </a:p>
          <a:p>
            <a:pPr marR="5080" algn="ctr">
              <a:lnSpc>
                <a:spcPct val="100000"/>
              </a:lnSpc>
              <a:spcBef>
                <a:spcPts val="15"/>
              </a:spcBef>
            </a:pPr>
            <a:r>
              <a:rPr sz="1400" spc="5" dirty="0">
                <a:solidFill>
                  <a:srgbClr val="434343"/>
                </a:solidFill>
                <a:latin typeface="Arial"/>
                <a:cs typeface="Arial"/>
              </a:rPr>
              <a:t>(Moore’s Law, GPUs)</a:t>
            </a:r>
          </a:p>
        </p:txBody>
      </p:sp>
      <p:sp>
        <p:nvSpPr>
          <p:cNvPr id="16" name="object 16"/>
          <p:cNvSpPr txBox="1"/>
          <p:nvPr/>
        </p:nvSpPr>
        <p:spPr>
          <a:xfrm>
            <a:off x="6354190" y="4141723"/>
            <a:ext cx="1170305" cy="574040"/>
          </a:xfrm>
          <a:prstGeom prst="rect">
            <a:avLst/>
          </a:prstGeom>
        </p:spPr>
        <p:txBody>
          <a:bodyPr vert="horz" wrap="square" lIns="0" tIns="12700" rIns="0" bIns="0" rtlCol="0">
            <a:spAutoFit/>
          </a:bodyPr>
          <a:lstStyle/>
          <a:p>
            <a:pPr marL="127635" marR="5080" indent="-128270">
              <a:lnSpc>
                <a:spcPct val="100000"/>
              </a:lnSpc>
              <a:spcBef>
                <a:spcPts val="100"/>
              </a:spcBef>
            </a:pPr>
            <a:r>
              <a:rPr sz="1800" spc="-25" dirty="0">
                <a:solidFill>
                  <a:srgbClr val="434343"/>
                </a:solidFill>
                <a:latin typeface="Arial"/>
                <a:cs typeface="Arial"/>
              </a:rPr>
              <a:t>Alg</a:t>
            </a:r>
            <a:r>
              <a:rPr sz="1800" dirty="0">
                <a:solidFill>
                  <a:srgbClr val="434343"/>
                </a:solidFill>
                <a:latin typeface="Arial"/>
                <a:cs typeface="Arial"/>
              </a:rPr>
              <a:t>o</a:t>
            </a:r>
            <a:r>
              <a:rPr sz="1800" spc="20" dirty="0">
                <a:solidFill>
                  <a:srgbClr val="434343"/>
                </a:solidFill>
                <a:latin typeface="Arial"/>
                <a:cs typeface="Arial"/>
              </a:rPr>
              <a:t>rit</a:t>
            </a:r>
            <a:r>
              <a:rPr sz="1800" spc="60" dirty="0">
                <a:solidFill>
                  <a:srgbClr val="434343"/>
                </a:solidFill>
                <a:latin typeface="Arial"/>
                <a:cs typeface="Arial"/>
              </a:rPr>
              <a:t>h</a:t>
            </a:r>
            <a:r>
              <a:rPr sz="1800" spc="80" dirty="0">
                <a:solidFill>
                  <a:srgbClr val="434343"/>
                </a:solidFill>
                <a:latin typeface="Arial"/>
                <a:cs typeface="Arial"/>
              </a:rPr>
              <a:t>m</a:t>
            </a:r>
            <a:r>
              <a:rPr sz="1800" spc="10" dirty="0">
                <a:solidFill>
                  <a:srgbClr val="434343"/>
                </a:solidFill>
                <a:latin typeface="Arial"/>
                <a:cs typeface="Arial"/>
              </a:rPr>
              <a:t>ic  </a:t>
            </a:r>
            <a:r>
              <a:rPr sz="1800" spc="-15" dirty="0">
                <a:solidFill>
                  <a:srgbClr val="434343"/>
                </a:solidFill>
                <a:latin typeface="Arial"/>
                <a:cs typeface="Arial"/>
              </a:rPr>
              <a:t>Progress</a:t>
            </a:r>
            <a:endParaRPr sz="1800">
              <a:latin typeface="Arial"/>
              <a:cs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9925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When to use DL or not over Others?</a:t>
            </a:r>
            <a:endParaRPr sz="1400" spc="15" dirty="0"/>
          </a:p>
        </p:txBody>
      </p:sp>
      <p:sp>
        <p:nvSpPr>
          <p:cNvPr id="6" name="object 6"/>
          <p:cNvSpPr/>
          <p:nvPr/>
        </p:nvSpPr>
        <p:spPr>
          <a:xfrm>
            <a:off x="719136" y="1295400"/>
            <a:ext cx="7705725" cy="54102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sp>
        <p:nvSpPr>
          <p:cNvPr id="10" name="object 9"/>
          <p:cNvSpPr txBox="1"/>
          <p:nvPr/>
        </p:nvSpPr>
        <p:spPr>
          <a:xfrm>
            <a:off x="998853" y="1364624"/>
            <a:ext cx="7146290" cy="5645776"/>
          </a:xfrm>
          <a:prstGeom prst="rect">
            <a:avLst/>
          </a:prstGeom>
        </p:spPr>
        <p:txBody>
          <a:bodyPr vert="horz" wrap="square" lIns="0" tIns="13335" rIns="0" bIns="0" rtlCol="0">
            <a:spAutoFit/>
          </a:bodyPr>
          <a:lstStyle/>
          <a:p>
            <a:pPr marL="342900" indent="-342900">
              <a:spcBef>
                <a:spcPts val="400"/>
              </a:spcBef>
              <a:buFont typeface="+mj-lt"/>
              <a:buAutoNum type="arabicPeriod"/>
            </a:pPr>
            <a:r>
              <a:rPr lang="en-IN" sz="1600" spc="15" dirty="0" smtClean="0">
                <a:solidFill>
                  <a:srgbClr val="434343"/>
                </a:solidFill>
                <a:latin typeface="Arial"/>
                <a:cs typeface="Arial"/>
              </a:rPr>
              <a:t>Deep </a:t>
            </a:r>
            <a:r>
              <a:rPr lang="en-IN" sz="1600" spc="15" dirty="0">
                <a:solidFill>
                  <a:srgbClr val="434343"/>
                </a:solidFill>
                <a:latin typeface="Arial"/>
                <a:cs typeface="Arial"/>
              </a:rPr>
              <a:t>Learning </a:t>
            </a:r>
            <a:r>
              <a:rPr lang="en-IN" sz="1600" spc="15" dirty="0" smtClean="0">
                <a:solidFill>
                  <a:srgbClr val="434343"/>
                </a:solidFill>
                <a:latin typeface="Arial"/>
                <a:cs typeface="Arial"/>
              </a:rPr>
              <a:t>outperforms </a:t>
            </a:r>
            <a:r>
              <a:rPr lang="en-IN" sz="1600" spc="15" dirty="0">
                <a:solidFill>
                  <a:srgbClr val="434343"/>
                </a:solidFill>
                <a:latin typeface="Arial"/>
                <a:cs typeface="Arial"/>
              </a:rPr>
              <a:t>other techniques if the </a:t>
            </a:r>
            <a:r>
              <a:rPr lang="en-IN" sz="1600" b="1" spc="15" dirty="0">
                <a:solidFill>
                  <a:srgbClr val="434343"/>
                </a:solidFill>
                <a:latin typeface="Arial"/>
                <a:cs typeface="Arial"/>
              </a:rPr>
              <a:t>data size is large</a:t>
            </a:r>
            <a:r>
              <a:rPr lang="en-IN" sz="1600" spc="15" dirty="0">
                <a:solidFill>
                  <a:srgbClr val="434343"/>
                </a:solidFill>
                <a:latin typeface="Arial"/>
                <a:cs typeface="Arial"/>
              </a:rPr>
              <a:t>. But with small data size, traditional Machine Learning algorithms are </a:t>
            </a:r>
            <a:r>
              <a:rPr lang="en-IN" sz="1600" spc="15" dirty="0" smtClean="0">
                <a:solidFill>
                  <a:srgbClr val="434343"/>
                </a:solidFill>
                <a:latin typeface="Arial"/>
                <a:cs typeface="Arial"/>
              </a:rPr>
              <a:t>preferable</a:t>
            </a:r>
          </a:p>
          <a:p>
            <a:pPr marL="342900" indent="-342900">
              <a:spcBef>
                <a:spcPts val="400"/>
              </a:spcBef>
              <a:buFont typeface="+mj-lt"/>
              <a:buAutoNum type="arabicPeriod"/>
            </a:pPr>
            <a:r>
              <a:rPr lang="en-IN" sz="1600" spc="15" dirty="0">
                <a:solidFill>
                  <a:srgbClr val="434343"/>
                </a:solidFill>
                <a:latin typeface="Arial"/>
                <a:cs typeface="Arial"/>
              </a:rPr>
              <a:t>F</a:t>
            </a:r>
            <a:r>
              <a:rPr lang="en-IN" sz="1600" spc="15" dirty="0" smtClean="0">
                <a:solidFill>
                  <a:srgbClr val="434343"/>
                </a:solidFill>
                <a:latin typeface="Arial"/>
                <a:cs typeface="Arial"/>
              </a:rPr>
              <a:t>inding large amount of “Good” data is always a painful task but hopefully not now on, Thanks to the all new </a:t>
            </a:r>
            <a:r>
              <a:rPr lang="en-IN" sz="1600" b="1" spc="15" dirty="0" smtClean="0">
                <a:solidFill>
                  <a:srgbClr val="434343"/>
                </a:solidFill>
                <a:latin typeface="Arial"/>
                <a:cs typeface="Arial"/>
              </a:rPr>
              <a:t>Google Dataset Search Engine </a:t>
            </a:r>
            <a:r>
              <a:rPr lang="en-IN" sz="1600" b="1" spc="15" dirty="0" smtClean="0">
                <a:solidFill>
                  <a:srgbClr val="434343"/>
                </a:solidFill>
                <a:latin typeface="Arial"/>
                <a:cs typeface="Arial"/>
                <a:sym typeface="Wingdings" panose="05000000000000000000" pitchFamily="2" charset="2"/>
              </a:rPr>
              <a:t></a:t>
            </a:r>
            <a:endParaRPr lang="en-IN" sz="1600" b="1" spc="15" dirty="0">
              <a:solidFill>
                <a:srgbClr val="434343"/>
              </a:solidFill>
              <a:latin typeface="Arial"/>
              <a:cs typeface="Arial"/>
            </a:endParaRPr>
          </a:p>
          <a:p>
            <a:pPr marL="342900" indent="-342900">
              <a:spcBef>
                <a:spcPts val="400"/>
              </a:spcBef>
              <a:buFont typeface="+mj-lt"/>
              <a:buAutoNum type="arabicPeriod"/>
            </a:pPr>
            <a:r>
              <a:rPr lang="en-IN" sz="1600" spc="15" dirty="0">
                <a:solidFill>
                  <a:srgbClr val="434343"/>
                </a:solidFill>
                <a:latin typeface="Arial"/>
                <a:cs typeface="Arial"/>
              </a:rPr>
              <a:t>Deep Learning techniques need to have</a:t>
            </a:r>
            <a:r>
              <a:rPr lang="en-IN" sz="1600" b="1" spc="15" dirty="0">
                <a:solidFill>
                  <a:srgbClr val="434343"/>
                </a:solidFill>
                <a:latin typeface="Arial"/>
                <a:cs typeface="Arial"/>
              </a:rPr>
              <a:t> high end infrastructure</a:t>
            </a:r>
            <a:r>
              <a:rPr lang="en-IN" sz="1600" spc="15" dirty="0">
                <a:solidFill>
                  <a:srgbClr val="434343"/>
                </a:solidFill>
                <a:latin typeface="Arial"/>
                <a:cs typeface="Arial"/>
              </a:rPr>
              <a:t> to train in reasonable </a:t>
            </a:r>
            <a:r>
              <a:rPr lang="en-IN" sz="1600" spc="15" dirty="0" smtClean="0">
                <a:solidFill>
                  <a:srgbClr val="434343"/>
                </a:solidFill>
                <a:latin typeface="Arial"/>
                <a:cs typeface="Arial"/>
              </a:rPr>
              <a:t>time</a:t>
            </a:r>
            <a:endParaRPr lang="en-IN" sz="1600" spc="15" dirty="0">
              <a:solidFill>
                <a:srgbClr val="434343"/>
              </a:solidFill>
              <a:latin typeface="Arial"/>
              <a:cs typeface="Arial"/>
            </a:endParaRPr>
          </a:p>
          <a:p>
            <a:pPr marL="342900" indent="-342900">
              <a:spcBef>
                <a:spcPts val="400"/>
              </a:spcBef>
              <a:buFont typeface="+mj-lt"/>
              <a:buAutoNum type="arabicPeriod"/>
            </a:pPr>
            <a:r>
              <a:rPr lang="en-IN" sz="1600" spc="15" dirty="0">
                <a:solidFill>
                  <a:srgbClr val="434343"/>
                </a:solidFill>
                <a:latin typeface="Arial"/>
                <a:cs typeface="Arial"/>
              </a:rPr>
              <a:t>When there is </a:t>
            </a:r>
            <a:r>
              <a:rPr lang="en-IN" sz="1600" b="1" spc="15" dirty="0">
                <a:solidFill>
                  <a:srgbClr val="434343"/>
                </a:solidFill>
                <a:latin typeface="Arial"/>
                <a:cs typeface="Arial"/>
              </a:rPr>
              <a:t>lack of domain understanding for feature introspection</a:t>
            </a:r>
            <a:r>
              <a:rPr lang="en-IN" sz="1600" spc="15" dirty="0" smtClean="0">
                <a:solidFill>
                  <a:srgbClr val="434343"/>
                </a:solidFill>
                <a:latin typeface="Arial"/>
                <a:cs typeface="Arial"/>
              </a:rPr>
              <a:t>, Deep </a:t>
            </a:r>
            <a:r>
              <a:rPr lang="en-IN" sz="1600" spc="15" dirty="0">
                <a:solidFill>
                  <a:srgbClr val="434343"/>
                </a:solidFill>
                <a:latin typeface="Arial"/>
                <a:cs typeface="Arial"/>
              </a:rPr>
              <a:t>Learning techniques outshines others as you have to worry less about feature </a:t>
            </a:r>
            <a:r>
              <a:rPr lang="en-IN" sz="1600" spc="15" dirty="0" smtClean="0">
                <a:solidFill>
                  <a:srgbClr val="434343"/>
                </a:solidFill>
                <a:latin typeface="Arial"/>
                <a:cs typeface="Arial"/>
              </a:rPr>
              <a:t>engineering</a:t>
            </a:r>
            <a:endParaRPr lang="en-IN" sz="1600" spc="15" dirty="0">
              <a:solidFill>
                <a:srgbClr val="434343"/>
              </a:solidFill>
              <a:latin typeface="Arial"/>
              <a:cs typeface="Arial"/>
            </a:endParaRPr>
          </a:p>
          <a:p>
            <a:pPr marL="342900" indent="-342900">
              <a:spcBef>
                <a:spcPts val="400"/>
              </a:spcBef>
              <a:buFont typeface="+mj-lt"/>
              <a:buAutoNum type="arabicPeriod"/>
            </a:pPr>
            <a:r>
              <a:rPr lang="en-IN" sz="1600" b="1" spc="15" dirty="0" smtClean="0">
                <a:solidFill>
                  <a:srgbClr val="434343"/>
                </a:solidFill>
                <a:latin typeface="Arial"/>
                <a:cs typeface="Arial"/>
              </a:rPr>
              <a:t>Model </a:t>
            </a:r>
            <a:r>
              <a:rPr lang="en-IN" sz="1600" b="1" spc="15" dirty="0">
                <a:solidFill>
                  <a:srgbClr val="434343"/>
                </a:solidFill>
                <a:latin typeface="Arial"/>
                <a:cs typeface="Arial"/>
              </a:rPr>
              <a:t>Training time: </a:t>
            </a:r>
            <a:r>
              <a:rPr lang="en-IN" sz="1600" spc="15" dirty="0">
                <a:solidFill>
                  <a:srgbClr val="434343"/>
                </a:solidFill>
                <a:latin typeface="Arial"/>
                <a:cs typeface="Arial"/>
              </a:rPr>
              <a:t>a Deep Learning algorithm may take weeks or months where as, traditional Machine Learning algorithms take few seconds or hours</a:t>
            </a:r>
          </a:p>
          <a:p>
            <a:pPr marL="342900" indent="-342900">
              <a:spcBef>
                <a:spcPts val="400"/>
              </a:spcBef>
              <a:buFont typeface="+mj-lt"/>
              <a:buAutoNum type="arabicPeriod"/>
            </a:pPr>
            <a:r>
              <a:rPr lang="en-IN" sz="1600" b="1" spc="15" dirty="0">
                <a:solidFill>
                  <a:srgbClr val="434343"/>
                </a:solidFill>
                <a:latin typeface="Arial"/>
                <a:cs typeface="Arial"/>
              </a:rPr>
              <a:t>Model Testing time:</a:t>
            </a:r>
            <a:r>
              <a:rPr lang="en-IN" sz="1600" spc="15" dirty="0">
                <a:solidFill>
                  <a:srgbClr val="434343"/>
                </a:solidFill>
                <a:latin typeface="Arial"/>
                <a:cs typeface="Arial"/>
              </a:rPr>
              <a:t> DL takes much lesser time as compare to </a:t>
            </a:r>
            <a:r>
              <a:rPr lang="en-IN" sz="1600" spc="-10" dirty="0" smtClean="0">
                <a:solidFill>
                  <a:srgbClr val="434343"/>
                </a:solidFill>
                <a:latin typeface="Arial"/>
                <a:cs typeface="Arial"/>
              </a:rPr>
              <a:t>ML</a:t>
            </a:r>
          </a:p>
          <a:p>
            <a:pPr marL="342900" indent="-342900">
              <a:spcBef>
                <a:spcPts val="400"/>
              </a:spcBef>
              <a:buFont typeface="+mj-lt"/>
              <a:buAutoNum type="arabicPeriod"/>
            </a:pPr>
            <a:r>
              <a:rPr lang="en-IN" sz="1600" spc="15" dirty="0">
                <a:solidFill>
                  <a:srgbClr val="434343"/>
                </a:solidFill>
                <a:latin typeface="Arial"/>
                <a:cs typeface="Arial"/>
              </a:rPr>
              <a:t>DL never reveals the “how and why” behind the output- it’s a </a:t>
            </a:r>
            <a:r>
              <a:rPr lang="en-IN" sz="1600" b="1" spc="15" dirty="0">
                <a:solidFill>
                  <a:srgbClr val="434343"/>
                </a:solidFill>
                <a:latin typeface="Arial"/>
                <a:cs typeface="Arial"/>
              </a:rPr>
              <a:t>Black </a:t>
            </a:r>
            <a:r>
              <a:rPr lang="en-IN" sz="1600" b="1" spc="15" dirty="0" smtClean="0">
                <a:solidFill>
                  <a:srgbClr val="434343"/>
                </a:solidFill>
                <a:latin typeface="Arial"/>
                <a:cs typeface="Arial"/>
              </a:rPr>
              <a:t>Box</a:t>
            </a:r>
          </a:p>
          <a:p>
            <a:pPr marL="342900" indent="-342900">
              <a:spcBef>
                <a:spcPts val="400"/>
              </a:spcBef>
              <a:buFont typeface="+mj-lt"/>
              <a:buAutoNum type="arabicPeriod"/>
            </a:pPr>
            <a:r>
              <a:rPr lang="en-IN" sz="1600" spc="15" dirty="0">
                <a:solidFill>
                  <a:srgbClr val="434343"/>
                </a:solidFill>
                <a:latin typeface="Arial"/>
                <a:cs typeface="Arial"/>
              </a:rPr>
              <a:t>Deep Learning really shines when it comes to </a:t>
            </a:r>
            <a:r>
              <a:rPr lang="en-IN" sz="1600" b="1" spc="15" dirty="0">
                <a:solidFill>
                  <a:srgbClr val="434343"/>
                </a:solidFill>
                <a:latin typeface="Arial"/>
                <a:cs typeface="Arial"/>
              </a:rPr>
              <a:t>complex problems such as image classification, natural language processing, and speech </a:t>
            </a:r>
            <a:r>
              <a:rPr lang="en-IN" sz="1600" b="1" spc="15" dirty="0" smtClean="0">
                <a:solidFill>
                  <a:srgbClr val="434343"/>
                </a:solidFill>
                <a:latin typeface="Arial"/>
                <a:cs typeface="Arial"/>
              </a:rPr>
              <a:t>recognition</a:t>
            </a:r>
          </a:p>
          <a:p>
            <a:pPr marL="342900" indent="-342900">
              <a:spcBef>
                <a:spcPts val="400"/>
              </a:spcBef>
              <a:buFont typeface="+mj-lt"/>
              <a:buAutoNum type="arabicPeriod"/>
            </a:pPr>
            <a:r>
              <a:rPr lang="en-IN" sz="1600" spc="15" dirty="0" smtClean="0">
                <a:solidFill>
                  <a:srgbClr val="434343"/>
                </a:solidFill>
                <a:latin typeface="Arial"/>
                <a:cs typeface="Arial"/>
              </a:rPr>
              <a:t>Excels </a:t>
            </a:r>
            <a:r>
              <a:rPr lang="en-IN" sz="1600" spc="15" dirty="0">
                <a:solidFill>
                  <a:srgbClr val="434343"/>
                </a:solidFill>
                <a:latin typeface="Arial"/>
                <a:cs typeface="Arial"/>
              </a:rPr>
              <a:t>in tasks where the basic unit (pixel, word) has very little </a:t>
            </a:r>
            <a:r>
              <a:rPr lang="en-IN" sz="1600" spc="15" dirty="0" smtClean="0">
                <a:solidFill>
                  <a:srgbClr val="434343"/>
                </a:solidFill>
                <a:latin typeface="Arial"/>
                <a:cs typeface="Arial"/>
              </a:rPr>
              <a:t>meaning in </a:t>
            </a:r>
            <a:r>
              <a:rPr lang="en-IN" sz="1600" spc="15" dirty="0">
                <a:solidFill>
                  <a:srgbClr val="434343"/>
                </a:solidFill>
                <a:latin typeface="Arial"/>
                <a:cs typeface="Arial"/>
              </a:rPr>
              <a:t>itself, but </a:t>
            </a:r>
            <a:r>
              <a:rPr lang="en-IN" sz="1600" b="1" spc="15" dirty="0">
                <a:solidFill>
                  <a:srgbClr val="434343"/>
                </a:solidFill>
                <a:latin typeface="Arial"/>
                <a:cs typeface="Arial"/>
              </a:rPr>
              <a:t>the combination of such units has a useful meaning</a:t>
            </a:r>
          </a:p>
          <a:p>
            <a:pPr marL="342900" indent="-342900">
              <a:spcBef>
                <a:spcPts val="400"/>
              </a:spcBef>
              <a:buFont typeface="+mj-lt"/>
              <a:buAutoNum type="arabicPeriod"/>
            </a:pPr>
            <a:endParaRPr lang="en-IN" sz="1600" spc="15" dirty="0">
              <a:solidFill>
                <a:srgbClr val="434343"/>
              </a:solidFill>
              <a:latin typeface="Arial"/>
              <a:cs typeface="Arial"/>
            </a:endParaRPr>
          </a:p>
        </p:txBody>
      </p:sp>
    </p:spTree>
    <p:extLst>
      <p:ext uri="{BB962C8B-B14F-4D97-AF65-F5344CB8AC3E}">
        <p14:creationId xmlns:p14="http://schemas.microsoft.com/office/powerpoint/2010/main" val="114307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4"/>
          </p:nvPr>
        </p:nvSpPr>
        <p:spPr/>
        <p:txBody>
          <a:bodyPr/>
          <a:lstStyle/>
          <a:p>
            <a:endParaRPr lang="en-IN"/>
          </a:p>
        </p:txBody>
      </p:sp>
      <p:pic>
        <p:nvPicPr>
          <p:cNvPr id="3" name="Picture 2"/>
          <p:cNvPicPr>
            <a:picLocks noChangeAspect="1"/>
          </p:cNvPicPr>
          <p:nvPr/>
        </p:nvPicPr>
        <p:blipFill>
          <a:blip r:embed="rId3"/>
          <a:stretch>
            <a:fillRect/>
          </a:stretch>
        </p:blipFill>
        <p:spPr>
          <a:xfrm>
            <a:off x="1" y="1717010"/>
            <a:ext cx="9144000" cy="5140989"/>
          </a:xfrm>
          <a:prstGeom prst="rect">
            <a:avLst/>
          </a:prstGeom>
        </p:spPr>
      </p:pic>
      <p:sp>
        <p:nvSpPr>
          <p:cNvPr id="9" name="object 24"/>
          <p:cNvSpPr txBox="1">
            <a:spLocks/>
          </p:cNvSpPr>
          <p:nvPr/>
        </p:nvSpPr>
        <p:spPr>
          <a:xfrm>
            <a:off x="798677" y="538331"/>
            <a:ext cx="4306723" cy="768800"/>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15" dirty="0" smtClean="0">
                <a:solidFill>
                  <a:schemeClr val="bg1"/>
                </a:solidFill>
              </a:rPr>
              <a:t>Got interested??</a:t>
            </a:r>
          </a:p>
          <a:p>
            <a:pPr marL="12700">
              <a:spcBef>
                <a:spcPts val="595"/>
              </a:spcBef>
            </a:pPr>
            <a:r>
              <a:rPr lang="en-IN" sz="1600" kern="0" spc="-50" dirty="0" smtClean="0">
                <a:solidFill>
                  <a:schemeClr val="bg1"/>
                </a:solidFill>
              </a:rPr>
              <a:t>Applications of Deep</a:t>
            </a:r>
            <a:r>
              <a:rPr lang="en-IN" sz="1600" kern="0" spc="-90" dirty="0" smtClean="0">
                <a:solidFill>
                  <a:schemeClr val="bg1"/>
                </a:solidFill>
              </a:rPr>
              <a:t> </a:t>
            </a:r>
            <a:r>
              <a:rPr lang="en-IN" sz="1600" kern="0" spc="5" dirty="0" smtClean="0">
                <a:solidFill>
                  <a:schemeClr val="bg1"/>
                </a:solidFill>
              </a:rPr>
              <a:t>Learning</a:t>
            </a:r>
            <a:endParaRPr lang="en-IN" sz="1600" kern="0" dirty="0">
              <a:solidFill>
                <a:schemeClr val="bg1"/>
              </a:solidFill>
            </a:endParaRPr>
          </a:p>
        </p:txBody>
      </p:sp>
    </p:spTree>
    <p:extLst>
      <p:ext uri="{BB962C8B-B14F-4D97-AF65-F5344CB8AC3E}">
        <p14:creationId xmlns:p14="http://schemas.microsoft.com/office/powerpoint/2010/main" val="1210914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rotWithShape="1">
          <a:blip r:embed="rId3"/>
          <a:srcRect r="10975" b="20909"/>
          <a:stretch/>
        </p:blipFill>
        <p:spPr>
          <a:xfrm>
            <a:off x="0" y="0"/>
            <a:ext cx="9144000" cy="2667000"/>
          </a:xfrm>
          <a:prstGeom prst="rect">
            <a:avLst/>
          </a:prstGeom>
        </p:spPr>
      </p:pic>
      <p:pic>
        <p:nvPicPr>
          <p:cNvPr id="3" name="Picture 2"/>
          <p:cNvPicPr>
            <a:picLocks noChangeAspect="1"/>
          </p:cNvPicPr>
          <p:nvPr/>
        </p:nvPicPr>
        <p:blipFill>
          <a:blip r:embed="rId4"/>
          <a:stretch>
            <a:fillRect/>
          </a:stretch>
        </p:blipFill>
        <p:spPr>
          <a:xfrm>
            <a:off x="-36871" y="304800"/>
            <a:ext cx="9144000" cy="5233992"/>
          </a:xfrm>
          <a:prstGeom prst="rect">
            <a:avLst/>
          </a:prstGeom>
        </p:spPr>
      </p:pic>
      <p:sp>
        <p:nvSpPr>
          <p:cNvPr id="5" name="TextBox 4"/>
          <p:cNvSpPr txBox="1"/>
          <p:nvPr/>
        </p:nvSpPr>
        <p:spPr>
          <a:xfrm>
            <a:off x="1066800" y="6019800"/>
            <a:ext cx="6477000" cy="646331"/>
          </a:xfrm>
          <a:prstGeom prst="rect">
            <a:avLst/>
          </a:prstGeom>
          <a:noFill/>
        </p:spPr>
        <p:txBody>
          <a:bodyPr wrap="square" rtlCol="0">
            <a:spAutoFit/>
          </a:bodyPr>
          <a:lstStyle/>
          <a:p>
            <a:pPr algn="ctr"/>
            <a:r>
              <a:rPr lang="en-IN" b="1" dirty="0" smtClean="0">
                <a:latin typeface="Arial" panose="020B0604020202020204" pitchFamily="34" charset="0"/>
                <a:cs typeface="Arial" panose="020B0604020202020204" pitchFamily="34" charset="0"/>
              </a:rPr>
              <a:t>Try </a:t>
            </a:r>
            <a:r>
              <a:rPr lang="en-IN" b="1" dirty="0">
                <a:latin typeface="Arial" panose="020B0604020202020204" pitchFamily="34" charset="0"/>
                <a:cs typeface="Arial" panose="020B0604020202020204" pitchFamily="34" charset="0"/>
              </a:rPr>
              <a:t>it </a:t>
            </a:r>
            <a:r>
              <a:rPr lang="en-IN" b="1" dirty="0" smtClean="0">
                <a:latin typeface="Arial" panose="020B0604020202020204" pitchFamily="34" charset="0"/>
                <a:cs typeface="Arial" panose="020B0604020202020204" pitchFamily="34" charset="0"/>
              </a:rPr>
              <a:t>yourself: </a:t>
            </a:r>
            <a:r>
              <a:rPr lang="en-IN" b="1" dirty="0">
                <a:latin typeface="Arial" panose="020B0604020202020204" pitchFamily="34" charset="0"/>
                <a:cs typeface="Arial" panose="020B0604020202020204" pitchFamily="34" charset="0"/>
                <a:hlinkClick r:id="rId5"/>
              </a:rPr>
              <a:t>https://</a:t>
            </a:r>
            <a:r>
              <a:rPr lang="en-IN" b="1" dirty="0" smtClean="0">
                <a:latin typeface="Arial" panose="020B0604020202020204" pitchFamily="34" charset="0"/>
                <a:cs typeface="Arial" panose="020B0604020202020204" pitchFamily="34" charset="0"/>
                <a:hlinkClick r:id="rId5"/>
              </a:rPr>
              <a:t>www.clarifai.com/demo</a:t>
            </a:r>
            <a:endParaRPr lang="en-IN" b="1" dirty="0">
              <a:latin typeface="Arial" panose="020B0604020202020204" pitchFamily="34" charset="0"/>
              <a:cs typeface="Arial" panose="020B0604020202020204" pitchFamily="34" charset="0"/>
            </a:endParaRPr>
          </a:p>
          <a:p>
            <a:pPr algn="ctr"/>
            <a:endParaRPr lang="en-IN" b="1"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4673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4"/>
          </p:nvPr>
        </p:nvSpPr>
        <p:spPr/>
        <p:txBody>
          <a:bodyPr/>
          <a:lstStyle/>
          <a:p>
            <a:endParaRPr lang="en-IN"/>
          </a:p>
        </p:txBody>
      </p:sp>
      <p:pic>
        <p:nvPicPr>
          <p:cNvPr id="5" name="Picture 4"/>
          <p:cNvPicPr>
            <a:picLocks noChangeAspect="1"/>
          </p:cNvPicPr>
          <p:nvPr/>
        </p:nvPicPr>
        <p:blipFill>
          <a:blip r:embed="rId2"/>
          <a:stretch>
            <a:fillRect/>
          </a:stretch>
        </p:blipFill>
        <p:spPr>
          <a:xfrm>
            <a:off x="0" y="1618508"/>
            <a:ext cx="9144000" cy="5239492"/>
          </a:xfrm>
          <a:prstGeom prst="rect">
            <a:avLst/>
          </a:prstGeom>
        </p:spPr>
      </p:pic>
      <p:sp>
        <p:nvSpPr>
          <p:cNvPr id="8" name="object 24"/>
          <p:cNvSpPr txBox="1">
            <a:spLocks/>
          </p:cNvSpPr>
          <p:nvPr/>
        </p:nvSpPr>
        <p:spPr>
          <a:xfrm>
            <a:off x="798677" y="538331"/>
            <a:ext cx="2630323" cy="730328"/>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15" dirty="0" smtClean="0">
                <a:solidFill>
                  <a:schemeClr val="bg1"/>
                </a:solidFill>
              </a:rPr>
              <a:t>Applications</a:t>
            </a:r>
          </a:p>
          <a:p>
            <a:pPr marL="12700">
              <a:spcBef>
                <a:spcPts val="345"/>
              </a:spcBef>
            </a:pPr>
            <a:r>
              <a:rPr lang="en-IN" sz="1600" kern="0" spc="-50" dirty="0" smtClean="0">
                <a:solidFill>
                  <a:schemeClr val="bg1"/>
                </a:solidFill>
              </a:rPr>
              <a:t>Deep</a:t>
            </a:r>
            <a:r>
              <a:rPr lang="en-IN" sz="1600" kern="0" spc="-90" dirty="0" smtClean="0">
                <a:solidFill>
                  <a:schemeClr val="bg1"/>
                </a:solidFill>
              </a:rPr>
              <a:t> </a:t>
            </a:r>
            <a:r>
              <a:rPr lang="en-IN" sz="1600" kern="0" spc="5" dirty="0" smtClean="0">
                <a:solidFill>
                  <a:schemeClr val="bg1"/>
                </a:solidFill>
              </a:rPr>
              <a:t>Learning</a:t>
            </a:r>
            <a:endParaRPr lang="en-IN" sz="1600" kern="0" dirty="0">
              <a:solidFill>
                <a:schemeClr val="bg1"/>
              </a:solidFill>
            </a:endParaRPr>
          </a:p>
        </p:txBody>
      </p:sp>
    </p:spTree>
    <p:extLst>
      <p:ext uri="{BB962C8B-B14F-4D97-AF65-F5344CB8AC3E}">
        <p14:creationId xmlns:p14="http://schemas.microsoft.com/office/powerpoint/2010/main" val="35310294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3"/>
          <a:srcRect r="10975" b="20909"/>
          <a:stretch/>
        </p:blipFill>
        <p:spPr>
          <a:xfrm>
            <a:off x="0" y="0"/>
            <a:ext cx="9144000" cy="2667000"/>
          </a:xfrm>
          <a:prstGeom prst="rect">
            <a:avLst/>
          </a:prstGeom>
        </p:spPr>
      </p:pic>
      <p:pic>
        <p:nvPicPr>
          <p:cNvPr id="5" name="Picture 4"/>
          <p:cNvPicPr>
            <a:picLocks noChangeAspect="1"/>
          </p:cNvPicPr>
          <p:nvPr/>
        </p:nvPicPr>
        <p:blipFill>
          <a:blip r:embed="rId4"/>
          <a:stretch>
            <a:fillRect/>
          </a:stretch>
        </p:blipFill>
        <p:spPr>
          <a:xfrm>
            <a:off x="0" y="705612"/>
            <a:ext cx="9144000" cy="4876800"/>
          </a:xfrm>
          <a:prstGeom prst="rect">
            <a:avLst/>
          </a:prstGeom>
        </p:spPr>
      </p:pic>
      <p:sp>
        <p:nvSpPr>
          <p:cNvPr id="6" name="Rectangle 5"/>
          <p:cNvSpPr/>
          <p:nvPr/>
        </p:nvSpPr>
        <p:spPr>
          <a:xfrm>
            <a:off x="982971" y="6019800"/>
            <a:ext cx="7178055" cy="646331"/>
          </a:xfrm>
          <a:prstGeom prst="rect">
            <a:avLst/>
          </a:prstGeom>
        </p:spPr>
        <p:txBody>
          <a:bodyPr wrap="none">
            <a:spAutoFit/>
          </a:bodyPr>
          <a:lstStyle/>
          <a:p>
            <a:r>
              <a:rPr lang="en-IN" b="1" dirty="0">
                <a:latin typeface="Arial" panose="020B0604020202020204" pitchFamily="34" charset="0"/>
                <a:cs typeface="Arial" panose="020B0604020202020204" pitchFamily="34" charset="0"/>
              </a:rPr>
              <a:t>Try it </a:t>
            </a:r>
            <a:r>
              <a:rPr lang="en-IN" b="1" dirty="0" smtClean="0">
                <a:latin typeface="Arial" panose="020B0604020202020204" pitchFamily="34" charset="0"/>
                <a:cs typeface="Arial" panose="020B0604020202020204" pitchFamily="34" charset="0"/>
              </a:rPr>
              <a:t>yourself: </a:t>
            </a:r>
            <a:r>
              <a:rPr lang="en-IN" b="1" dirty="0" smtClean="0">
                <a:latin typeface="Arial" panose="020B0604020202020204" pitchFamily="34" charset="0"/>
                <a:cs typeface="Arial" panose="020B0604020202020204" pitchFamily="34" charset="0"/>
                <a:hlinkClick r:id="rId5"/>
              </a:rPr>
              <a:t>https</a:t>
            </a:r>
            <a:r>
              <a:rPr lang="en-IN" b="1" dirty="0">
                <a:latin typeface="Arial" panose="020B0604020202020204" pitchFamily="34" charset="0"/>
                <a:cs typeface="Arial" panose="020B0604020202020204" pitchFamily="34" charset="0"/>
                <a:hlinkClick r:id="rId5"/>
              </a:rPr>
              <a:t>://</a:t>
            </a:r>
            <a:r>
              <a:rPr lang="en-IN" b="1" dirty="0" smtClean="0">
                <a:latin typeface="Arial" panose="020B0604020202020204" pitchFamily="34" charset="0"/>
                <a:cs typeface="Arial" panose="020B0604020202020204" pitchFamily="34" charset="0"/>
                <a:hlinkClick r:id="rId5"/>
              </a:rPr>
              <a:t>www.paralleldots.com/sentiment-analysis</a:t>
            </a:r>
            <a:endParaRPr lang="en-IN" b="1" dirty="0" smtClean="0">
              <a:latin typeface="Arial" panose="020B0604020202020204" pitchFamily="34" charset="0"/>
              <a:cs typeface="Arial" panose="020B0604020202020204" pitchFamily="34" charset="0"/>
            </a:endParaRPr>
          </a:p>
          <a:p>
            <a:endParaRPr lang="en-IN" b="1" dirty="0"/>
          </a:p>
        </p:txBody>
      </p:sp>
    </p:spTree>
    <p:extLst>
      <p:ext uri="{BB962C8B-B14F-4D97-AF65-F5344CB8AC3E}">
        <p14:creationId xmlns:p14="http://schemas.microsoft.com/office/powerpoint/2010/main" val="2669418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4"/>
          </p:nvPr>
        </p:nvSpPr>
        <p:spPr/>
        <p:txBody>
          <a:bodyPr/>
          <a:lstStyle/>
          <a:p>
            <a:endParaRPr lang="en-IN"/>
          </a:p>
        </p:txBody>
      </p:sp>
      <p:pic>
        <p:nvPicPr>
          <p:cNvPr id="5" name="Picture 4"/>
          <p:cNvPicPr>
            <a:picLocks noChangeAspect="1"/>
          </p:cNvPicPr>
          <p:nvPr/>
        </p:nvPicPr>
        <p:blipFill>
          <a:blip r:embed="rId3"/>
          <a:stretch>
            <a:fillRect/>
          </a:stretch>
        </p:blipFill>
        <p:spPr>
          <a:xfrm>
            <a:off x="1" y="1905000"/>
            <a:ext cx="9144000" cy="4953000"/>
          </a:xfrm>
          <a:prstGeom prst="rect">
            <a:avLst/>
          </a:prstGeom>
        </p:spPr>
      </p:pic>
      <p:sp>
        <p:nvSpPr>
          <p:cNvPr id="8" name="object 24"/>
          <p:cNvSpPr txBox="1">
            <a:spLocks/>
          </p:cNvSpPr>
          <p:nvPr/>
        </p:nvSpPr>
        <p:spPr>
          <a:xfrm>
            <a:off x="798677" y="538331"/>
            <a:ext cx="2630323" cy="730328"/>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15" dirty="0" smtClean="0">
                <a:solidFill>
                  <a:schemeClr val="bg1"/>
                </a:solidFill>
              </a:rPr>
              <a:t>Applications</a:t>
            </a:r>
          </a:p>
          <a:p>
            <a:pPr marL="12700">
              <a:spcBef>
                <a:spcPts val="345"/>
              </a:spcBef>
            </a:pPr>
            <a:r>
              <a:rPr lang="en-IN" sz="1600" kern="0" spc="-50" dirty="0" smtClean="0">
                <a:solidFill>
                  <a:schemeClr val="bg1"/>
                </a:solidFill>
              </a:rPr>
              <a:t>Deep</a:t>
            </a:r>
            <a:r>
              <a:rPr lang="en-IN" sz="1600" kern="0" spc="-90" dirty="0" smtClean="0">
                <a:solidFill>
                  <a:schemeClr val="bg1"/>
                </a:solidFill>
              </a:rPr>
              <a:t> </a:t>
            </a:r>
            <a:r>
              <a:rPr lang="en-IN" sz="1600" kern="0" spc="5" dirty="0" smtClean="0">
                <a:solidFill>
                  <a:schemeClr val="bg1"/>
                </a:solidFill>
              </a:rPr>
              <a:t>Learning</a:t>
            </a:r>
            <a:endParaRPr lang="en-IN" sz="1600" kern="0" dirty="0">
              <a:solidFill>
                <a:schemeClr val="bg1"/>
              </a:solidFill>
            </a:endParaRPr>
          </a:p>
        </p:txBody>
      </p:sp>
    </p:spTree>
    <p:extLst>
      <p:ext uri="{BB962C8B-B14F-4D97-AF65-F5344CB8AC3E}">
        <p14:creationId xmlns:p14="http://schemas.microsoft.com/office/powerpoint/2010/main" val="180665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4"/>
          </p:nvPr>
        </p:nvSpPr>
        <p:spPr/>
        <p:txBody>
          <a:bodyPr/>
          <a:lstStyle/>
          <a:p>
            <a:endParaRPr lang="en-IN"/>
          </a:p>
        </p:txBody>
      </p:sp>
      <p:pic>
        <p:nvPicPr>
          <p:cNvPr id="5" name="Picture 4"/>
          <p:cNvPicPr>
            <a:picLocks noChangeAspect="1"/>
          </p:cNvPicPr>
          <p:nvPr/>
        </p:nvPicPr>
        <p:blipFill>
          <a:blip r:embed="rId3"/>
          <a:stretch>
            <a:fillRect/>
          </a:stretch>
        </p:blipFill>
        <p:spPr>
          <a:xfrm>
            <a:off x="0" y="1676400"/>
            <a:ext cx="9144000" cy="5181600"/>
          </a:xfrm>
          <a:prstGeom prst="rect">
            <a:avLst/>
          </a:prstGeom>
        </p:spPr>
      </p:pic>
      <p:sp>
        <p:nvSpPr>
          <p:cNvPr id="8" name="object 24"/>
          <p:cNvSpPr txBox="1">
            <a:spLocks/>
          </p:cNvSpPr>
          <p:nvPr/>
        </p:nvSpPr>
        <p:spPr>
          <a:xfrm>
            <a:off x="798677" y="538331"/>
            <a:ext cx="2630323" cy="730328"/>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15" dirty="0" smtClean="0">
                <a:solidFill>
                  <a:schemeClr val="bg1"/>
                </a:solidFill>
              </a:rPr>
              <a:t>Applications</a:t>
            </a:r>
          </a:p>
          <a:p>
            <a:pPr marL="12700">
              <a:spcBef>
                <a:spcPts val="345"/>
              </a:spcBef>
            </a:pPr>
            <a:r>
              <a:rPr lang="en-IN" sz="1600" kern="0" spc="-50" dirty="0" smtClean="0">
                <a:solidFill>
                  <a:schemeClr val="bg1"/>
                </a:solidFill>
              </a:rPr>
              <a:t>Deep</a:t>
            </a:r>
            <a:r>
              <a:rPr lang="en-IN" sz="1600" kern="0" spc="-90" dirty="0" smtClean="0">
                <a:solidFill>
                  <a:schemeClr val="bg1"/>
                </a:solidFill>
              </a:rPr>
              <a:t> </a:t>
            </a:r>
            <a:r>
              <a:rPr lang="en-IN" sz="1600" kern="0" spc="5" dirty="0" smtClean="0">
                <a:solidFill>
                  <a:schemeClr val="bg1"/>
                </a:solidFill>
              </a:rPr>
              <a:t>Learning</a:t>
            </a:r>
            <a:endParaRPr lang="en-IN" sz="1600" kern="0" dirty="0">
              <a:solidFill>
                <a:schemeClr val="bg1"/>
              </a:solidFill>
            </a:endParaRPr>
          </a:p>
        </p:txBody>
      </p:sp>
    </p:spTree>
    <p:extLst>
      <p:ext uri="{BB962C8B-B14F-4D97-AF65-F5344CB8AC3E}">
        <p14:creationId xmlns:p14="http://schemas.microsoft.com/office/powerpoint/2010/main" val="24649154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4"/>
          </p:nvPr>
        </p:nvSpPr>
        <p:spPr/>
        <p:txBody>
          <a:bodyPr/>
          <a:lstStyle/>
          <a:p>
            <a:endParaRPr lang="en-IN"/>
          </a:p>
        </p:txBody>
      </p:sp>
      <p:pic>
        <p:nvPicPr>
          <p:cNvPr id="7" name="Picture 6"/>
          <p:cNvPicPr>
            <a:picLocks noChangeAspect="1"/>
          </p:cNvPicPr>
          <p:nvPr/>
        </p:nvPicPr>
        <p:blipFill>
          <a:blip r:embed="rId3"/>
          <a:stretch>
            <a:fillRect/>
          </a:stretch>
        </p:blipFill>
        <p:spPr>
          <a:xfrm>
            <a:off x="0" y="1676400"/>
            <a:ext cx="9144000" cy="5181600"/>
          </a:xfrm>
          <a:prstGeom prst="rect">
            <a:avLst/>
          </a:prstGeom>
        </p:spPr>
      </p:pic>
      <p:sp>
        <p:nvSpPr>
          <p:cNvPr id="8" name="object 24"/>
          <p:cNvSpPr txBox="1">
            <a:spLocks/>
          </p:cNvSpPr>
          <p:nvPr/>
        </p:nvSpPr>
        <p:spPr>
          <a:xfrm>
            <a:off x="798677" y="538331"/>
            <a:ext cx="2630323" cy="730328"/>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15" dirty="0" smtClean="0">
                <a:solidFill>
                  <a:schemeClr val="bg1"/>
                </a:solidFill>
              </a:rPr>
              <a:t>Applications</a:t>
            </a:r>
          </a:p>
          <a:p>
            <a:pPr marL="12700">
              <a:spcBef>
                <a:spcPts val="345"/>
              </a:spcBef>
            </a:pPr>
            <a:r>
              <a:rPr lang="en-IN" sz="1600" kern="0" spc="-50" dirty="0" smtClean="0">
                <a:solidFill>
                  <a:schemeClr val="bg1"/>
                </a:solidFill>
              </a:rPr>
              <a:t>Deep</a:t>
            </a:r>
            <a:r>
              <a:rPr lang="en-IN" sz="1600" kern="0" spc="-90" dirty="0" smtClean="0">
                <a:solidFill>
                  <a:schemeClr val="bg1"/>
                </a:solidFill>
              </a:rPr>
              <a:t> </a:t>
            </a:r>
            <a:r>
              <a:rPr lang="en-IN" sz="1600" kern="0" spc="5" dirty="0" smtClean="0">
                <a:solidFill>
                  <a:schemeClr val="bg1"/>
                </a:solidFill>
              </a:rPr>
              <a:t>Learning</a:t>
            </a:r>
            <a:endParaRPr lang="en-IN" sz="1600" kern="0" dirty="0">
              <a:solidFill>
                <a:schemeClr val="bg1"/>
              </a:solidFill>
            </a:endParaRPr>
          </a:p>
        </p:txBody>
      </p:sp>
    </p:spTree>
    <p:extLst>
      <p:ext uri="{BB962C8B-B14F-4D97-AF65-F5344CB8AC3E}">
        <p14:creationId xmlns:p14="http://schemas.microsoft.com/office/powerpoint/2010/main" val="9856276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8676" y="538331"/>
            <a:ext cx="5602124" cy="1015021"/>
          </a:xfrm>
          <a:prstGeom prst="rect">
            <a:avLst/>
          </a:prstGeom>
        </p:spPr>
        <p:txBody>
          <a:bodyPr vert="horz" wrap="square" lIns="0" tIns="75565" rIns="0" bIns="0" rtlCol="0">
            <a:spAutoFit/>
          </a:bodyPr>
          <a:lstStyle/>
          <a:p>
            <a:pPr marL="12700">
              <a:lnSpc>
                <a:spcPct val="100000"/>
              </a:lnSpc>
              <a:spcBef>
                <a:spcPts val="595"/>
              </a:spcBef>
            </a:pPr>
            <a:r>
              <a:rPr sz="2400" spc="-20" dirty="0">
                <a:solidFill>
                  <a:srgbClr val="FFFFFF"/>
                </a:solidFill>
                <a:latin typeface="Arial"/>
                <a:cs typeface="Arial"/>
              </a:rPr>
              <a:t>The </a:t>
            </a:r>
            <a:r>
              <a:rPr sz="2400" spc="5" dirty="0">
                <a:solidFill>
                  <a:srgbClr val="FFFFFF"/>
                </a:solidFill>
                <a:latin typeface="Arial"/>
                <a:cs typeface="Arial"/>
              </a:rPr>
              <a:t>Big</a:t>
            </a:r>
            <a:r>
              <a:rPr sz="2400" spc="-185" dirty="0">
                <a:solidFill>
                  <a:srgbClr val="FFFFFF"/>
                </a:solidFill>
                <a:latin typeface="Arial"/>
                <a:cs typeface="Arial"/>
              </a:rPr>
              <a:t> </a:t>
            </a:r>
            <a:r>
              <a:rPr sz="2400" spc="-5" dirty="0">
                <a:solidFill>
                  <a:srgbClr val="FFFFFF"/>
                </a:solidFill>
                <a:latin typeface="Arial"/>
                <a:cs typeface="Arial"/>
              </a:rPr>
              <a:t>Players</a:t>
            </a:r>
            <a:endParaRPr sz="2400" dirty="0">
              <a:latin typeface="Arial"/>
              <a:cs typeface="Arial"/>
            </a:endParaRPr>
          </a:p>
          <a:p>
            <a:pPr marL="12700">
              <a:spcBef>
                <a:spcPts val="345"/>
              </a:spcBef>
            </a:pPr>
            <a:r>
              <a:rPr lang="en-IN" sz="1600" spc="30" dirty="0" smtClean="0">
                <a:solidFill>
                  <a:srgbClr val="FFFFFF"/>
                </a:solidFill>
                <a:latin typeface="Arial"/>
                <a:cs typeface="Arial"/>
              </a:rPr>
              <a:t>Indian </a:t>
            </a:r>
            <a:r>
              <a:rPr sz="1600" spc="30" dirty="0" err="1" smtClean="0">
                <a:solidFill>
                  <a:srgbClr val="FFFFFF"/>
                </a:solidFill>
                <a:latin typeface="Arial"/>
                <a:cs typeface="Arial"/>
              </a:rPr>
              <a:t>Startu</a:t>
            </a:r>
            <a:r>
              <a:rPr lang="en-IN" sz="1600" spc="30" dirty="0" err="1" smtClean="0">
                <a:solidFill>
                  <a:srgbClr val="FFFFFF"/>
                </a:solidFill>
                <a:latin typeface="Arial"/>
                <a:cs typeface="Arial"/>
              </a:rPr>
              <a:t>ps</a:t>
            </a:r>
            <a:endParaRPr lang="en-IN" sz="1600" b="1" dirty="0">
              <a:solidFill>
                <a:schemeClr val="bg1"/>
              </a:solidFill>
            </a:endParaRPr>
          </a:p>
          <a:p>
            <a:pPr marL="12700">
              <a:lnSpc>
                <a:spcPct val="100000"/>
              </a:lnSpc>
              <a:spcBef>
                <a:spcPts val="345"/>
              </a:spcBef>
            </a:pPr>
            <a:endParaRPr sz="1600" dirty="0">
              <a:latin typeface="Arial"/>
              <a:cs typeface="Arial"/>
            </a:endParaRPr>
          </a:p>
        </p:txBody>
      </p:sp>
      <p:sp>
        <p:nvSpPr>
          <p:cNvPr id="3" name="object 3"/>
          <p:cNvSpPr/>
          <p:nvPr/>
        </p:nvSpPr>
        <p:spPr>
          <a:xfrm>
            <a:off x="664463" y="1527047"/>
            <a:ext cx="7815833" cy="464591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0851" y="1559052"/>
            <a:ext cx="7705725" cy="4533900"/>
          </a:xfrm>
          <a:custGeom>
            <a:avLst/>
            <a:gdLst/>
            <a:ahLst/>
            <a:cxnLst/>
            <a:rect l="l" t="t" r="r" b="b"/>
            <a:pathLst>
              <a:path w="7705725" h="3238500">
                <a:moveTo>
                  <a:pt x="0" y="3238500"/>
                </a:moveTo>
                <a:lnTo>
                  <a:pt x="7705344" y="3238500"/>
                </a:lnTo>
                <a:lnTo>
                  <a:pt x="7705344" y="0"/>
                </a:lnTo>
                <a:lnTo>
                  <a:pt x="0" y="0"/>
                </a:lnTo>
                <a:lnTo>
                  <a:pt x="0" y="3238500"/>
                </a:lnTo>
                <a:close/>
              </a:path>
            </a:pathLst>
          </a:custGeom>
          <a:solidFill>
            <a:srgbClr val="FFFFFF"/>
          </a:solidFill>
        </p:spPr>
        <p:txBody>
          <a:bodyPr wrap="square" lIns="0" tIns="0" rIns="0" bIns="0" rtlCol="0"/>
          <a:lstStyle/>
          <a:p>
            <a:endParaRPr/>
          </a:p>
        </p:txBody>
      </p:sp>
      <p:sp>
        <p:nvSpPr>
          <p:cNvPr id="5" name="object 5"/>
          <p:cNvSpPr/>
          <p:nvPr/>
        </p:nvSpPr>
        <p:spPr>
          <a:xfrm>
            <a:off x="720851" y="6092952"/>
            <a:ext cx="7705725" cy="1905"/>
          </a:xfrm>
          <a:custGeom>
            <a:avLst/>
            <a:gdLst/>
            <a:ahLst/>
            <a:cxnLst/>
            <a:rect l="l" t="t" r="r" b="b"/>
            <a:pathLst>
              <a:path w="7705725" h="1904">
                <a:moveTo>
                  <a:pt x="0" y="1524"/>
                </a:moveTo>
                <a:lnTo>
                  <a:pt x="7705344" y="1524"/>
                </a:lnTo>
                <a:lnTo>
                  <a:pt x="7705344" y="0"/>
                </a:lnTo>
                <a:lnTo>
                  <a:pt x="0" y="0"/>
                </a:lnTo>
                <a:lnTo>
                  <a:pt x="0" y="1524"/>
                </a:lnTo>
                <a:close/>
              </a:path>
            </a:pathLst>
          </a:custGeom>
          <a:solidFill>
            <a:srgbClr val="FFFFFF"/>
          </a:solidFill>
        </p:spPr>
        <p:txBody>
          <a:bodyPr wrap="square" lIns="0" tIns="0" rIns="0" bIns="0" rtlCol="0"/>
          <a:lstStyle/>
          <a:p>
            <a:endParaRPr/>
          </a:p>
        </p:txBody>
      </p:sp>
      <p:sp>
        <p:nvSpPr>
          <p:cNvPr id="6" name="object 6"/>
          <p:cNvSpPr/>
          <p:nvPr/>
        </p:nvSpPr>
        <p:spPr>
          <a:xfrm>
            <a:off x="720851"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ln w="3175">
            <a:solidFill>
              <a:srgbClr val="D9D9D9"/>
            </a:solidFill>
          </a:ln>
        </p:spPr>
        <p:txBody>
          <a:bodyPr wrap="square" lIns="0" tIns="0" rIns="0" bIns="0" rtlCol="0"/>
          <a:lstStyle/>
          <a:p>
            <a:endParaRPr/>
          </a:p>
        </p:txBody>
      </p:sp>
      <p:pic>
        <p:nvPicPr>
          <p:cNvPr id="1026" name="Picture 2" descr="https://lh5.googleusercontent.com/vzdswujvkmcDy9yuoibSb4ez4yPnjOpKKEctBLW5fRLCT6tuGE871QGYrBGfI_mQl_inue2aayAWQlA2GzGsa9sV85F_wQGc0YsQlIrK8sZr-E4KNNQJIQ08-2eonFWgGhzZQfs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62" y="1646354"/>
            <a:ext cx="7365433" cy="432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479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75565" rIns="0" bIns="0" rtlCol="0">
            <a:spAutoFit/>
          </a:bodyPr>
          <a:lstStyle/>
          <a:p>
            <a:pPr marL="810895">
              <a:lnSpc>
                <a:spcPct val="100000"/>
              </a:lnSpc>
              <a:spcBef>
                <a:spcPts val="595"/>
              </a:spcBef>
            </a:pPr>
            <a:r>
              <a:rPr spc="-30" dirty="0"/>
              <a:t>Hype </a:t>
            </a:r>
            <a:r>
              <a:rPr spc="35" dirty="0"/>
              <a:t>or</a:t>
            </a:r>
            <a:r>
              <a:rPr spc="-140" dirty="0"/>
              <a:t> </a:t>
            </a:r>
            <a:r>
              <a:rPr spc="-30" dirty="0"/>
              <a:t>Reality?</a:t>
            </a:r>
          </a:p>
          <a:p>
            <a:pPr marL="810895">
              <a:lnSpc>
                <a:spcPct val="100000"/>
              </a:lnSpc>
              <a:spcBef>
                <a:spcPts val="345"/>
              </a:spcBef>
            </a:pPr>
            <a:r>
              <a:rPr sz="1600" spc="-5" dirty="0"/>
              <a:t>Quotes</a:t>
            </a:r>
            <a:endParaRPr sz="1600"/>
          </a:p>
        </p:txBody>
      </p:sp>
      <p:sp>
        <p:nvSpPr>
          <p:cNvPr id="5" name="object 5"/>
          <p:cNvSpPr/>
          <p:nvPr/>
        </p:nvSpPr>
        <p:spPr>
          <a:xfrm>
            <a:off x="664463" y="1527047"/>
            <a:ext cx="7815833" cy="126263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20851" y="1559052"/>
            <a:ext cx="7705725" cy="1152525"/>
          </a:xfrm>
          <a:custGeom>
            <a:avLst/>
            <a:gdLst/>
            <a:ahLst/>
            <a:cxnLst/>
            <a:rect l="l" t="t" r="r" b="b"/>
            <a:pathLst>
              <a:path w="7705725" h="1152525">
                <a:moveTo>
                  <a:pt x="0" y="1152144"/>
                </a:moveTo>
                <a:lnTo>
                  <a:pt x="7705344" y="1152144"/>
                </a:lnTo>
                <a:lnTo>
                  <a:pt x="7705344" y="0"/>
                </a:lnTo>
                <a:lnTo>
                  <a:pt x="0" y="0"/>
                </a:lnTo>
                <a:lnTo>
                  <a:pt x="0" y="1152144"/>
                </a:lnTo>
                <a:close/>
              </a:path>
            </a:pathLst>
          </a:custGeom>
          <a:solidFill>
            <a:srgbClr val="FFFFFF"/>
          </a:solidFill>
        </p:spPr>
        <p:txBody>
          <a:bodyPr wrap="square" lIns="0" tIns="0" rIns="0" bIns="0" rtlCol="0"/>
          <a:lstStyle/>
          <a:p>
            <a:endParaRPr/>
          </a:p>
        </p:txBody>
      </p:sp>
      <p:sp>
        <p:nvSpPr>
          <p:cNvPr id="7" name="object 7"/>
          <p:cNvSpPr txBox="1"/>
          <p:nvPr/>
        </p:nvSpPr>
        <p:spPr>
          <a:xfrm>
            <a:off x="720851" y="1617848"/>
            <a:ext cx="7705725" cy="906657"/>
          </a:xfrm>
          <a:prstGeom prst="rect">
            <a:avLst/>
          </a:prstGeom>
          <a:ln w="3175">
            <a:noFill/>
          </a:ln>
        </p:spPr>
        <p:txBody>
          <a:bodyPr vert="horz" wrap="square" lIns="0" tIns="227329" rIns="0" bIns="0" rtlCol="0">
            <a:spAutoFit/>
          </a:bodyPr>
          <a:lstStyle/>
          <a:p>
            <a:pPr marL="1350645">
              <a:lnSpc>
                <a:spcPct val="100000"/>
              </a:lnSpc>
              <a:spcBef>
                <a:spcPts val="1789"/>
              </a:spcBef>
            </a:pPr>
            <a:r>
              <a:rPr sz="1600" spc="-10" dirty="0">
                <a:solidFill>
                  <a:srgbClr val="434343"/>
                </a:solidFill>
                <a:latin typeface="Arial"/>
                <a:cs typeface="Arial"/>
              </a:rPr>
              <a:t>I</a:t>
            </a:r>
            <a:r>
              <a:rPr sz="1600" spc="-70" dirty="0">
                <a:solidFill>
                  <a:srgbClr val="434343"/>
                </a:solidFill>
                <a:latin typeface="Arial"/>
                <a:cs typeface="Arial"/>
              </a:rPr>
              <a:t> </a:t>
            </a:r>
            <a:r>
              <a:rPr sz="1600" spc="-25" dirty="0">
                <a:solidFill>
                  <a:srgbClr val="434343"/>
                </a:solidFill>
                <a:latin typeface="Arial"/>
                <a:cs typeface="Arial"/>
              </a:rPr>
              <a:t>have</a:t>
            </a:r>
            <a:r>
              <a:rPr sz="1600" spc="-50" dirty="0">
                <a:solidFill>
                  <a:srgbClr val="434343"/>
                </a:solidFill>
                <a:latin typeface="Arial"/>
                <a:cs typeface="Arial"/>
              </a:rPr>
              <a:t> </a:t>
            </a:r>
            <a:r>
              <a:rPr sz="1600" dirty="0">
                <a:solidFill>
                  <a:srgbClr val="434343"/>
                </a:solidFill>
                <a:latin typeface="Arial"/>
                <a:cs typeface="Arial"/>
              </a:rPr>
              <a:t>worked</a:t>
            </a:r>
            <a:r>
              <a:rPr sz="1600" spc="-120" dirty="0">
                <a:solidFill>
                  <a:srgbClr val="434343"/>
                </a:solidFill>
                <a:latin typeface="Arial"/>
                <a:cs typeface="Arial"/>
              </a:rPr>
              <a:t> </a:t>
            </a:r>
            <a:r>
              <a:rPr sz="1600" spc="-5" dirty="0">
                <a:solidFill>
                  <a:srgbClr val="434343"/>
                </a:solidFill>
                <a:latin typeface="Arial"/>
                <a:cs typeface="Arial"/>
              </a:rPr>
              <a:t>all</a:t>
            </a:r>
            <a:r>
              <a:rPr sz="1600" spc="-45" dirty="0">
                <a:solidFill>
                  <a:srgbClr val="434343"/>
                </a:solidFill>
                <a:latin typeface="Arial"/>
                <a:cs typeface="Arial"/>
              </a:rPr>
              <a:t> </a:t>
            </a:r>
            <a:r>
              <a:rPr sz="1600" spc="30" dirty="0">
                <a:solidFill>
                  <a:srgbClr val="434343"/>
                </a:solidFill>
                <a:latin typeface="Arial"/>
                <a:cs typeface="Arial"/>
              </a:rPr>
              <a:t>my</a:t>
            </a:r>
            <a:r>
              <a:rPr sz="1600" spc="-85" dirty="0">
                <a:solidFill>
                  <a:srgbClr val="434343"/>
                </a:solidFill>
                <a:latin typeface="Arial"/>
                <a:cs typeface="Arial"/>
              </a:rPr>
              <a:t> </a:t>
            </a:r>
            <a:r>
              <a:rPr sz="1600" spc="5" dirty="0">
                <a:solidFill>
                  <a:srgbClr val="434343"/>
                </a:solidFill>
                <a:latin typeface="Arial"/>
                <a:cs typeface="Arial"/>
              </a:rPr>
              <a:t>life</a:t>
            </a:r>
            <a:r>
              <a:rPr sz="1600" spc="-55" dirty="0">
                <a:solidFill>
                  <a:srgbClr val="434343"/>
                </a:solidFill>
                <a:latin typeface="Arial"/>
                <a:cs typeface="Arial"/>
              </a:rPr>
              <a:t> </a:t>
            </a:r>
            <a:r>
              <a:rPr sz="1600" spc="5" dirty="0">
                <a:solidFill>
                  <a:srgbClr val="434343"/>
                </a:solidFill>
                <a:latin typeface="Arial"/>
                <a:cs typeface="Arial"/>
              </a:rPr>
              <a:t>in</a:t>
            </a:r>
            <a:r>
              <a:rPr sz="1600" spc="-80" dirty="0">
                <a:solidFill>
                  <a:srgbClr val="434343"/>
                </a:solidFill>
                <a:latin typeface="Arial"/>
                <a:cs typeface="Arial"/>
              </a:rPr>
              <a:t> </a:t>
            </a:r>
            <a:r>
              <a:rPr sz="1600" dirty="0">
                <a:solidFill>
                  <a:srgbClr val="434343"/>
                </a:solidFill>
                <a:latin typeface="Arial"/>
                <a:cs typeface="Arial"/>
              </a:rPr>
              <a:t>Machine</a:t>
            </a:r>
            <a:r>
              <a:rPr sz="1600" spc="-75" dirty="0">
                <a:solidFill>
                  <a:srgbClr val="434343"/>
                </a:solidFill>
                <a:latin typeface="Arial"/>
                <a:cs typeface="Arial"/>
              </a:rPr>
              <a:t> </a:t>
            </a:r>
            <a:r>
              <a:rPr sz="1600" spc="-30" dirty="0">
                <a:solidFill>
                  <a:srgbClr val="434343"/>
                </a:solidFill>
                <a:latin typeface="Arial"/>
                <a:cs typeface="Arial"/>
              </a:rPr>
              <a:t>Learning,</a:t>
            </a:r>
            <a:r>
              <a:rPr sz="1600" spc="-85" dirty="0">
                <a:solidFill>
                  <a:srgbClr val="434343"/>
                </a:solidFill>
                <a:latin typeface="Arial"/>
                <a:cs typeface="Arial"/>
              </a:rPr>
              <a:t> </a:t>
            </a:r>
            <a:r>
              <a:rPr sz="1600" spc="-10" dirty="0">
                <a:solidFill>
                  <a:srgbClr val="434343"/>
                </a:solidFill>
                <a:latin typeface="Arial"/>
                <a:cs typeface="Arial"/>
              </a:rPr>
              <a:t>and</a:t>
            </a:r>
            <a:r>
              <a:rPr sz="1600" spc="-50" dirty="0">
                <a:solidFill>
                  <a:srgbClr val="434343"/>
                </a:solidFill>
                <a:latin typeface="Arial"/>
                <a:cs typeface="Arial"/>
              </a:rPr>
              <a:t> </a:t>
            </a:r>
            <a:r>
              <a:rPr lang="en-IN" sz="1600" spc="15" dirty="0">
                <a:solidFill>
                  <a:srgbClr val="F57B00"/>
                </a:solidFill>
                <a:latin typeface="Arial"/>
                <a:cs typeface="Arial"/>
              </a:rPr>
              <a:t>I have never seen one </a:t>
            </a:r>
            <a:r>
              <a:rPr sz="1600" spc="15" dirty="0" smtClean="0">
                <a:solidFill>
                  <a:srgbClr val="F57B00"/>
                </a:solidFill>
                <a:latin typeface="Arial"/>
                <a:cs typeface="Arial"/>
              </a:rPr>
              <a:t>algorithm</a:t>
            </a:r>
            <a:r>
              <a:rPr sz="1600" spc="-70" dirty="0" smtClean="0">
                <a:solidFill>
                  <a:srgbClr val="F57B00"/>
                </a:solidFill>
                <a:latin typeface="Arial"/>
                <a:cs typeface="Arial"/>
              </a:rPr>
              <a:t> </a:t>
            </a:r>
            <a:r>
              <a:rPr sz="1600" dirty="0">
                <a:solidFill>
                  <a:srgbClr val="F57B00"/>
                </a:solidFill>
                <a:latin typeface="Arial"/>
                <a:cs typeface="Arial"/>
              </a:rPr>
              <a:t>knock</a:t>
            </a:r>
            <a:r>
              <a:rPr sz="1600" spc="-60" dirty="0">
                <a:solidFill>
                  <a:srgbClr val="F57B00"/>
                </a:solidFill>
                <a:latin typeface="Arial"/>
                <a:cs typeface="Arial"/>
              </a:rPr>
              <a:t> </a:t>
            </a:r>
            <a:r>
              <a:rPr sz="1600" spc="-15" dirty="0">
                <a:solidFill>
                  <a:srgbClr val="F57B00"/>
                </a:solidFill>
                <a:latin typeface="Arial"/>
                <a:cs typeface="Arial"/>
              </a:rPr>
              <a:t>over</a:t>
            </a:r>
            <a:r>
              <a:rPr sz="1600" spc="-80" dirty="0">
                <a:solidFill>
                  <a:srgbClr val="F57B00"/>
                </a:solidFill>
                <a:latin typeface="Arial"/>
                <a:cs typeface="Arial"/>
              </a:rPr>
              <a:t> </a:t>
            </a:r>
            <a:r>
              <a:rPr sz="1600" spc="5" dirty="0">
                <a:solidFill>
                  <a:srgbClr val="F57B00"/>
                </a:solidFill>
                <a:latin typeface="Arial"/>
                <a:cs typeface="Arial"/>
              </a:rPr>
              <a:t>benchmarks</a:t>
            </a:r>
            <a:r>
              <a:rPr sz="1600" spc="-110" dirty="0">
                <a:solidFill>
                  <a:srgbClr val="F57B00"/>
                </a:solidFill>
                <a:latin typeface="Arial"/>
                <a:cs typeface="Arial"/>
              </a:rPr>
              <a:t> </a:t>
            </a:r>
            <a:r>
              <a:rPr sz="1600" spc="-20" dirty="0">
                <a:solidFill>
                  <a:srgbClr val="F57B00"/>
                </a:solidFill>
                <a:latin typeface="Arial"/>
                <a:cs typeface="Arial"/>
              </a:rPr>
              <a:t>like</a:t>
            </a:r>
            <a:r>
              <a:rPr sz="1600" spc="-75" dirty="0">
                <a:solidFill>
                  <a:srgbClr val="F57B00"/>
                </a:solidFill>
                <a:latin typeface="Arial"/>
                <a:cs typeface="Arial"/>
              </a:rPr>
              <a:t> </a:t>
            </a:r>
            <a:r>
              <a:rPr sz="1600" spc="-50" dirty="0">
                <a:solidFill>
                  <a:srgbClr val="F57B00"/>
                </a:solidFill>
                <a:latin typeface="Arial"/>
                <a:cs typeface="Arial"/>
              </a:rPr>
              <a:t>Deep</a:t>
            </a:r>
            <a:r>
              <a:rPr sz="1600" spc="-140" dirty="0">
                <a:solidFill>
                  <a:srgbClr val="F57B00"/>
                </a:solidFill>
                <a:latin typeface="Arial"/>
                <a:cs typeface="Arial"/>
              </a:rPr>
              <a:t> </a:t>
            </a:r>
            <a:r>
              <a:rPr sz="1600" spc="-15" dirty="0">
                <a:solidFill>
                  <a:srgbClr val="F57B00"/>
                </a:solidFill>
                <a:latin typeface="Arial"/>
                <a:cs typeface="Arial"/>
              </a:rPr>
              <a:t>Learning</a:t>
            </a:r>
            <a:endParaRPr sz="1600" dirty="0">
              <a:latin typeface="Arial"/>
              <a:cs typeface="Arial"/>
            </a:endParaRPr>
          </a:p>
          <a:p>
            <a:pPr marL="1350645">
              <a:lnSpc>
                <a:spcPct val="100000"/>
              </a:lnSpc>
              <a:spcBef>
                <a:spcPts val="20"/>
              </a:spcBef>
            </a:pPr>
            <a:r>
              <a:rPr sz="1200" i="1" spc="105" dirty="0">
                <a:solidFill>
                  <a:srgbClr val="434343"/>
                </a:solidFill>
                <a:latin typeface="Arial"/>
                <a:cs typeface="Arial"/>
              </a:rPr>
              <a:t>– </a:t>
            </a:r>
            <a:r>
              <a:rPr sz="1200" i="1" spc="-55" dirty="0">
                <a:solidFill>
                  <a:srgbClr val="434343"/>
                </a:solidFill>
                <a:latin typeface="Arial"/>
                <a:cs typeface="Arial"/>
              </a:rPr>
              <a:t>Andrew </a:t>
            </a:r>
            <a:r>
              <a:rPr sz="1200" i="1" spc="-60" dirty="0">
                <a:solidFill>
                  <a:srgbClr val="434343"/>
                </a:solidFill>
                <a:latin typeface="Arial"/>
                <a:cs typeface="Arial"/>
              </a:rPr>
              <a:t>Ng </a:t>
            </a:r>
            <a:r>
              <a:rPr sz="1200" i="1" spc="-35" dirty="0">
                <a:solidFill>
                  <a:srgbClr val="434343"/>
                </a:solidFill>
                <a:latin typeface="Arial"/>
                <a:cs typeface="Arial"/>
              </a:rPr>
              <a:t>(Stanford </a:t>
            </a:r>
            <a:r>
              <a:rPr sz="1200" i="1" spc="-110" dirty="0">
                <a:solidFill>
                  <a:srgbClr val="434343"/>
                </a:solidFill>
                <a:latin typeface="Arial"/>
                <a:cs typeface="Arial"/>
              </a:rPr>
              <a:t>&amp;</a:t>
            </a:r>
            <a:r>
              <a:rPr sz="1200" i="1" spc="-245" dirty="0">
                <a:solidFill>
                  <a:srgbClr val="434343"/>
                </a:solidFill>
                <a:latin typeface="Arial"/>
                <a:cs typeface="Arial"/>
              </a:rPr>
              <a:t> </a:t>
            </a:r>
            <a:r>
              <a:rPr sz="1200" i="1" spc="-55" dirty="0">
                <a:solidFill>
                  <a:srgbClr val="434343"/>
                </a:solidFill>
                <a:latin typeface="Arial"/>
                <a:cs typeface="Arial"/>
              </a:rPr>
              <a:t>Baidu)</a:t>
            </a:r>
            <a:endParaRPr sz="1200" dirty="0">
              <a:latin typeface="Arial"/>
              <a:cs typeface="Arial"/>
            </a:endParaRPr>
          </a:p>
        </p:txBody>
      </p:sp>
      <p:sp>
        <p:nvSpPr>
          <p:cNvPr id="8" name="object 8"/>
          <p:cNvSpPr/>
          <p:nvPr/>
        </p:nvSpPr>
        <p:spPr>
          <a:xfrm>
            <a:off x="719327" y="1557527"/>
            <a:ext cx="1139952" cy="115214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64463" y="2795016"/>
            <a:ext cx="7815833" cy="126263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20851" y="2827020"/>
            <a:ext cx="7705725" cy="1152525"/>
          </a:xfrm>
          <a:custGeom>
            <a:avLst/>
            <a:gdLst/>
            <a:ahLst/>
            <a:cxnLst/>
            <a:rect l="l" t="t" r="r" b="b"/>
            <a:pathLst>
              <a:path w="7705725" h="1152525">
                <a:moveTo>
                  <a:pt x="0" y="1152143"/>
                </a:moveTo>
                <a:lnTo>
                  <a:pt x="7705344" y="1152143"/>
                </a:lnTo>
                <a:lnTo>
                  <a:pt x="7705344" y="0"/>
                </a:lnTo>
                <a:lnTo>
                  <a:pt x="0" y="0"/>
                </a:lnTo>
                <a:lnTo>
                  <a:pt x="0" y="1152143"/>
                </a:lnTo>
                <a:close/>
              </a:path>
            </a:pathLst>
          </a:custGeom>
          <a:solidFill>
            <a:srgbClr val="FFFFFF"/>
          </a:solidFill>
        </p:spPr>
        <p:txBody>
          <a:bodyPr wrap="square" lIns="0" tIns="0" rIns="0" bIns="0" rtlCol="0"/>
          <a:lstStyle/>
          <a:p>
            <a:endParaRPr/>
          </a:p>
        </p:txBody>
      </p:sp>
      <p:sp>
        <p:nvSpPr>
          <p:cNvPr id="11" name="object 11"/>
          <p:cNvSpPr txBox="1"/>
          <p:nvPr/>
        </p:nvSpPr>
        <p:spPr>
          <a:xfrm>
            <a:off x="720851" y="2827020"/>
            <a:ext cx="7705725" cy="1152525"/>
          </a:xfrm>
          <a:prstGeom prst="rect">
            <a:avLst/>
          </a:prstGeom>
          <a:ln w="3175">
            <a:solidFill>
              <a:srgbClr val="D9D9D9"/>
            </a:solidFill>
          </a:ln>
        </p:spPr>
        <p:txBody>
          <a:bodyPr vert="horz" wrap="square" lIns="0" tIns="197485" rIns="0" bIns="0" rtlCol="0">
            <a:spAutoFit/>
          </a:bodyPr>
          <a:lstStyle/>
          <a:p>
            <a:pPr marL="1408430" marR="398780">
              <a:lnSpc>
                <a:spcPct val="100000"/>
              </a:lnSpc>
              <a:spcBef>
                <a:spcPts val="1555"/>
              </a:spcBef>
            </a:pPr>
            <a:r>
              <a:rPr sz="1600" spc="-55" dirty="0">
                <a:solidFill>
                  <a:srgbClr val="434343"/>
                </a:solidFill>
                <a:latin typeface="Arial"/>
                <a:cs typeface="Arial"/>
              </a:rPr>
              <a:t>Deep</a:t>
            </a:r>
            <a:r>
              <a:rPr sz="1600" spc="-90" dirty="0">
                <a:solidFill>
                  <a:srgbClr val="434343"/>
                </a:solidFill>
                <a:latin typeface="Arial"/>
                <a:cs typeface="Arial"/>
              </a:rPr>
              <a:t> </a:t>
            </a:r>
            <a:r>
              <a:rPr sz="1600" spc="-15" dirty="0">
                <a:solidFill>
                  <a:srgbClr val="434343"/>
                </a:solidFill>
                <a:latin typeface="Arial"/>
                <a:cs typeface="Arial"/>
              </a:rPr>
              <a:t>Learning</a:t>
            </a:r>
            <a:r>
              <a:rPr sz="1600" spc="-85" dirty="0">
                <a:solidFill>
                  <a:srgbClr val="434343"/>
                </a:solidFill>
                <a:latin typeface="Arial"/>
                <a:cs typeface="Arial"/>
              </a:rPr>
              <a:t> </a:t>
            </a:r>
            <a:r>
              <a:rPr sz="1600" spc="10" dirty="0">
                <a:solidFill>
                  <a:srgbClr val="434343"/>
                </a:solidFill>
                <a:latin typeface="Arial"/>
                <a:cs typeface="Arial"/>
              </a:rPr>
              <a:t>is</a:t>
            </a:r>
            <a:r>
              <a:rPr sz="1600" spc="-65" dirty="0">
                <a:solidFill>
                  <a:srgbClr val="434343"/>
                </a:solidFill>
                <a:latin typeface="Arial"/>
                <a:cs typeface="Arial"/>
              </a:rPr>
              <a:t> </a:t>
            </a:r>
            <a:r>
              <a:rPr sz="1600" spc="-15" dirty="0">
                <a:solidFill>
                  <a:srgbClr val="434343"/>
                </a:solidFill>
                <a:latin typeface="Arial"/>
                <a:cs typeface="Arial"/>
              </a:rPr>
              <a:t>an</a:t>
            </a:r>
            <a:r>
              <a:rPr sz="1600" spc="-65" dirty="0">
                <a:solidFill>
                  <a:srgbClr val="434343"/>
                </a:solidFill>
                <a:latin typeface="Arial"/>
                <a:cs typeface="Arial"/>
              </a:rPr>
              <a:t> </a:t>
            </a:r>
            <a:r>
              <a:rPr sz="1600" spc="15" dirty="0">
                <a:solidFill>
                  <a:srgbClr val="434343"/>
                </a:solidFill>
                <a:latin typeface="Arial"/>
                <a:cs typeface="Arial"/>
              </a:rPr>
              <a:t>algorithm</a:t>
            </a:r>
            <a:r>
              <a:rPr sz="1600" spc="-45" dirty="0">
                <a:solidFill>
                  <a:srgbClr val="434343"/>
                </a:solidFill>
                <a:latin typeface="Arial"/>
                <a:cs typeface="Arial"/>
              </a:rPr>
              <a:t> </a:t>
            </a:r>
            <a:r>
              <a:rPr sz="1600" spc="20" dirty="0">
                <a:solidFill>
                  <a:srgbClr val="434343"/>
                </a:solidFill>
                <a:latin typeface="Arial"/>
                <a:cs typeface="Arial"/>
              </a:rPr>
              <a:t>which</a:t>
            </a:r>
            <a:r>
              <a:rPr sz="1600" spc="-85" dirty="0">
                <a:solidFill>
                  <a:srgbClr val="434343"/>
                </a:solidFill>
                <a:latin typeface="Arial"/>
                <a:cs typeface="Arial"/>
              </a:rPr>
              <a:t> </a:t>
            </a:r>
            <a:r>
              <a:rPr sz="1600" spc="-5" dirty="0">
                <a:solidFill>
                  <a:srgbClr val="434343"/>
                </a:solidFill>
                <a:latin typeface="Arial"/>
                <a:cs typeface="Arial"/>
              </a:rPr>
              <a:t>has</a:t>
            </a:r>
            <a:r>
              <a:rPr sz="1600" spc="-80" dirty="0">
                <a:solidFill>
                  <a:srgbClr val="434343"/>
                </a:solidFill>
                <a:latin typeface="Arial"/>
                <a:cs typeface="Arial"/>
              </a:rPr>
              <a:t> </a:t>
            </a:r>
            <a:r>
              <a:rPr sz="1600" dirty="0">
                <a:solidFill>
                  <a:srgbClr val="F57B00"/>
                </a:solidFill>
                <a:latin typeface="Arial"/>
                <a:cs typeface="Arial"/>
              </a:rPr>
              <a:t>no</a:t>
            </a:r>
            <a:r>
              <a:rPr sz="1600" spc="-65" dirty="0">
                <a:solidFill>
                  <a:srgbClr val="F57B00"/>
                </a:solidFill>
                <a:latin typeface="Arial"/>
                <a:cs typeface="Arial"/>
              </a:rPr>
              <a:t> </a:t>
            </a:r>
            <a:r>
              <a:rPr sz="1600" spc="5" dirty="0">
                <a:solidFill>
                  <a:srgbClr val="F57B00"/>
                </a:solidFill>
                <a:latin typeface="Arial"/>
                <a:cs typeface="Arial"/>
              </a:rPr>
              <a:t>theoretical</a:t>
            </a:r>
            <a:r>
              <a:rPr sz="1600" spc="-90" dirty="0">
                <a:solidFill>
                  <a:srgbClr val="F57B00"/>
                </a:solidFill>
                <a:latin typeface="Arial"/>
                <a:cs typeface="Arial"/>
              </a:rPr>
              <a:t> </a:t>
            </a:r>
            <a:r>
              <a:rPr sz="1600" spc="20" dirty="0">
                <a:solidFill>
                  <a:srgbClr val="F57B00"/>
                </a:solidFill>
                <a:latin typeface="Arial"/>
                <a:cs typeface="Arial"/>
              </a:rPr>
              <a:t>limitations  </a:t>
            </a:r>
            <a:r>
              <a:rPr sz="1600" spc="40" dirty="0">
                <a:solidFill>
                  <a:srgbClr val="F57B00"/>
                </a:solidFill>
                <a:latin typeface="Arial"/>
                <a:cs typeface="Arial"/>
              </a:rPr>
              <a:t>of </a:t>
            </a:r>
            <a:r>
              <a:rPr sz="1600" spc="30" dirty="0">
                <a:solidFill>
                  <a:srgbClr val="F57B00"/>
                </a:solidFill>
                <a:latin typeface="Arial"/>
                <a:cs typeface="Arial"/>
              </a:rPr>
              <a:t>what </a:t>
            </a:r>
            <a:r>
              <a:rPr sz="1600" spc="45" dirty="0">
                <a:solidFill>
                  <a:srgbClr val="F57B00"/>
                </a:solidFill>
                <a:latin typeface="Arial"/>
                <a:cs typeface="Arial"/>
              </a:rPr>
              <a:t>it </a:t>
            </a:r>
            <a:r>
              <a:rPr sz="1600" dirty="0">
                <a:solidFill>
                  <a:srgbClr val="F57B00"/>
                </a:solidFill>
                <a:latin typeface="Arial"/>
                <a:cs typeface="Arial"/>
              </a:rPr>
              <a:t>can </a:t>
            </a:r>
            <a:r>
              <a:rPr sz="1600" spc="-30" dirty="0">
                <a:solidFill>
                  <a:srgbClr val="F57B00"/>
                </a:solidFill>
                <a:latin typeface="Arial"/>
                <a:cs typeface="Arial"/>
              </a:rPr>
              <a:t>learn</a:t>
            </a:r>
            <a:r>
              <a:rPr sz="1600" spc="-30" dirty="0">
                <a:solidFill>
                  <a:srgbClr val="434343"/>
                </a:solidFill>
                <a:latin typeface="Arial"/>
                <a:cs typeface="Arial"/>
              </a:rPr>
              <a:t>; </a:t>
            </a:r>
            <a:r>
              <a:rPr sz="1600" dirty="0">
                <a:solidFill>
                  <a:srgbClr val="434343"/>
                </a:solidFill>
                <a:latin typeface="Arial"/>
                <a:cs typeface="Arial"/>
              </a:rPr>
              <a:t>the </a:t>
            </a:r>
            <a:r>
              <a:rPr sz="1600" spc="5" dirty="0">
                <a:solidFill>
                  <a:srgbClr val="434343"/>
                </a:solidFill>
                <a:latin typeface="Arial"/>
                <a:cs typeface="Arial"/>
              </a:rPr>
              <a:t>more data </a:t>
            </a:r>
            <a:r>
              <a:rPr sz="1600" spc="-5" dirty="0">
                <a:solidFill>
                  <a:srgbClr val="434343"/>
                </a:solidFill>
                <a:latin typeface="Arial"/>
                <a:cs typeface="Arial"/>
              </a:rPr>
              <a:t>you </a:t>
            </a:r>
            <a:r>
              <a:rPr sz="1600" spc="-20" dirty="0">
                <a:solidFill>
                  <a:srgbClr val="434343"/>
                </a:solidFill>
                <a:latin typeface="Arial"/>
                <a:cs typeface="Arial"/>
              </a:rPr>
              <a:t>give </a:t>
            </a:r>
            <a:r>
              <a:rPr sz="1600" spc="-10" dirty="0">
                <a:solidFill>
                  <a:srgbClr val="434343"/>
                </a:solidFill>
                <a:latin typeface="Arial"/>
                <a:cs typeface="Arial"/>
              </a:rPr>
              <a:t>and </a:t>
            </a:r>
            <a:r>
              <a:rPr sz="1600" dirty="0">
                <a:solidFill>
                  <a:srgbClr val="434343"/>
                </a:solidFill>
                <a:latin typeface="Arial"/>
                <a:cs typeface="Arial"/>
              </a:rPr>
              <a:t>the </a:t>
            </a:r>
            <a:r>
              <a:rPr sz="1600" spc="5" dirty="0">
                <a:solidFill>
                  <a:srgbClr val="434343"/>
                </a:solidFill>
                <a:latin typeface="Arial"/>
                <a:cs typeface="Arial"/>
              </a:rPr>
              <a:t>more  </a:t>
            </a:r>
            <a:r>
              <a:rPr sz="1600" spc="15" dirty="0">
                <a:solidFill>
                  <a:srgbClr val="434343"/>
                </a:solidFill>
                <a:latin typeface="Arial"/>
                <a:cs typeface="Arial"/>
              </a:rPr>
              <a:t>computational</a:t>
            </a:r>
            <a:r>
              <a:rPr sz="1600" spc="-65" dirty="0">
                <a:solidFill>
                  <a:srgbClr val="434343"/>
                </a:solidFill>
                <a:latin typeface="Arial"/>
                <a:cs typeface="Arial"/>
              </a:rPr>
              <a:t> </a:t>
            </a:r>
            <a:r>
              <a:rPr sz="1600" spc="25" dirty="0">
                <a:solidFill>
                  <a:srgbClr val="434343"/>
                </a:solidFill>
                <a:latin typeface="Arial"/>
                <a:cs typeface="Arial"/>
              </a:rPr>
              <a:t>time</a:t>
            </a:r>
            <a:r>
              <a:rPr sz="1600" spc="-50" dirty="0">
                <a:solidFill>
                  <a:srgbClr val="434343"/>
                </a:solidFill>
                <a:latin typeface="Arial"/>
                <a:cs typeface="Arial"/>
              </a:rPr>
              <a:t> </a:t>
            </a:r>
            <a:r>
              <a:rPr sz="1600" spc="-5" dirty="0">
                <a:solidFill>
                  <a:srgbClr val="434343"/>
                </a:solidFill>
                <a:latin typeface="Arial"/>
                <a:cs typeface="Arial"/>
              </a:rPr>
              <a:t>you</a:t>
            </a:r>
            <a:r>
              <a:rPr sz="1600" spc="-60" dirty="0">
                <a:solidFill>
                  <a:srgbClr val="434343"/>
                </a:solidFill>
                <a:latin typeface="Arial"/>
                <a:cs typeface="Arial"/>
              </a:rPr>
              <a:t> </a:t>
            </a:r>
            <a:r>
              <a:rPr sz="1600" spc="-25" dirty="0">
                <a:solidFill>
                  <a:srgbClr val="434343"/>
                </a:solidFill>
                <a:latin typeface="Arial"/>
                <a:cs typeface="Arial"/>
              </a:rPr>
              <a:t>provide,</a:t>
            </a:r>
            <a:r>
              <a:rPr sz="1600" spc="-80" dirty="0">
                <a:solidFill>
                  <a:srgbClr val="434343"/>
                </a:solidFill>
                <a:latin typeface="Arial"/>
                <a:cs typeface="Arial"/>
              </a:rPr>
              <a:t> </a:t>
            </a:r>
            <a:r>
              <a:rPr sz="1600" spc="5" dirty="0">
                <a:solidFill>
                  <a:srgbClr val="434343"/>
                </a:solidFill>
                <a:latin typeface="Arial"/>
                <a:cs typeface="Arial"/>
              </a:rPr>
              <a:t>the</a:t>
            </a:r>
            <a:r>
              <a:rPr sz="1600" spc="-50" dirty="0">
                <a:solidFill>
                  <a:srgbClr val="434343"/>
                </a:solidFill>
                <a:latin typeface="Arial"/>
                <a:cs typeface="Arial"/>
              </a:rPr>
              <a:t> </a:t>
            </a:r>
            <a:r>
              <a:rPr sz="1600" spc="10" dirty="0">
                <a:solidFill>
                  <a:srgbClr val="434343"/>
                </a:solidFill>
                <a:latin typeface="Arial"/>
                <a:cs typeface="Arial"/>
              </a:rPr>
              <a:t>better</a:t>
            </a:r>
            <a:r>
              <a:rPr sz="1600" spc="-55" dirty="0">
                <a:solidFill>
                  <a:srgbClr val="434343"/>
                </a:solidFill>
                <a:latin typeface="Arial"/>
                <a:cs typeface="Arial"/>
              </a:rPr>
              <a:t> </a:t>
            </a:r>
            <a:r>
              <a:rPr sz="1600" spc="45" dirty="0">
                <a:solidFill>
                  <a:srgbClr val="434343"/>
                </a:solidFill>
                <a:latin typeface="Arial"/>
                <a:cs typeface="Arial"/>
              </a:rPr>
              <a:t>it</a:t>
            </a:r>
            <a:r>
              <a:rPr sz="1600" spc="-65" dirty="0">
                <a:solidFill>
                  <a:srgbClr val="434343"/>
                </a:solidFill>
                <a:latin typeface="Arial"/>
                <a:cs typeface="Arial"/>
              </a:rPr>
              <a:t> </a:t>
            </a:r>
            <a:r>
              <a:rPr sz="1600" spc="10" dirty="0">
                <a:solidFill>
                  <a:srgbClr val="434343"/>
                </a:solidFill>
                <a:latin typeface="Arial"/>
                <a:cs typeface="Arial"/>
              </a:rPr>
              <a:t>is</a:t>
            </a:r>
            <a:r>
              <a:rPr sz="1600" spc="-65" dirty="0">
                <a:solidFill>
                  <a:srgbClr val="434343"/>
                </a:solidFill>
                <a:latin typeface="Arial"/>
                <a:cs typeface="Arial"/>
              </a:rPr>
              <a:t> </a:t>
            </a:r>
            <a:r>
              <a:rPr sz="1200" i="1" spc="105" dirty="0">
                <a:solidFill>
                  <a:srgbClr val="434343"/>
                </a:solidFill>
                <a:latin typeface="Arial"/>
                <a:cs typeface="Arial"/>
              </a:rPr>
              <a:t>–</a:t>
            </a:r>
            <a:r>
              <a:rPr sz="1200" i="1" spc="-55" dirty="0">
                <a:solidFill>
                  <a:srgbClr val="434343"/>
                </a:solidFill>
                <a:latin typeface="Arial"/>
                <a:cs typeface="Arial"/>
              </a:rPr>
              <a:t> </a:t>
            </a:r>
            <a:r>
              <a:rPr sz="1200" i="1" spc="-50" dirty="0">
                <a:solidFill>
                  <a:srgbClr val="434343"/>
                </a:solidFill>
                <a:latin typeface="Arial"/>
                <a:cs typeface="Arial"/>
              </a:rPr>
              <a:t>Geoffrey</a:t>
            </a:r>
            <a:r>
              <a:rPr sz="1200" i="1" spc="-45" dirty="0">
                <a:solidFill>
                  <a:srgbClr val="434343"/>
                </a:solidFill>
                <a:latin typeface="Arial"/>
                <a:cs typeface="Arial"/>
              </a:rPr>
              <a:t> </a:t>
            </a:r>
            <a:r>
              <a:rPr sz="1200" i="1" spc="-30" dirty="0">
                <a:solidFill>
                  <a:srgbClr val="434343"/>
                </a:solidFill>
                <a:latin typeface="Arial"/>
                <a:cs typeface="Arial"/>
              </a:rPr>
              <a:t>Hinton</a:t>
            </a:r>
            <a:r>
              <a:rPr sz="1200" i="1" spc="-50" dirty="0">
                <a:solidFill>
                  <a:srgbClr val="434343"/>
                </a:solidFill>
                <a:latin typeface="Arial"/>
                <a:cs typeface="Arial"/>
              </a:rPr>
              <a:t> </a:t>
            </a:r>
            <a:r>
              <a:rPr sz="1200" i="1" spc="-65" dirty="0">
                <a:solidFill>
                  <a:srgbClr val="434343"/>
                </a:solidFill>
                <a:latin typeface="Arial"/>
                <a:cs typeface="Arial"/>
              </a:rPr>
              <a:t>(Google)</a:t>
            </a:r>
            <a:endParaRPr sz="1200" dirty="0">
              <a:latin typeface="Arial"/>
              <a:cs typeface="Arial"/>
            </a:endParaRPr>
          </a:p>
        </p:txBody>
      </p:sp>
      <p:sp>
        <p:nvSpPr>
          <p:cNvPr id="12" name="object 12"/>
          <p:cNvSpPr/>
          <p:nvPr/>
        </p:nvSpPr>
        <p:spPr>
          <a:xfrm>
            <a:off x="719327" y="2825495"/>
            <a:ext cx="1139952" cy="1176527"/>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64463" y="4075176"/>
            <a:ext cx="7815833" cy="1262634"/>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20851" y="4107179"/>
            <a:ext cx="7705725" cy="1152525"/>
          </a:xfrm>
          <a:custGeom>
            <a:avLst/>
            <a:gdLst/>
            <a:ahLst/>
            <a:cxnLst/>
            <a:rect l="l" t="t" r="r" b="b"/>
            <a:pathLst>
              <a:path w="7705725" h="1152525">
                <a:moveTo>
                  <a:pt x="0" y="1152144"/>
                </a:moveTo>
                <a:lnTo>
                  <a:pt x="7705344" y="1152144"/>
                </a:lnTo>
                <a:lnTo>
                  <a:pt x="7705344" y="0"/>
                </a:lnTo>
                <a:lnTo>
                  <a:pt x="0" y="0"/>
                </a:lnTo>
                <a:lnTo>
                  <a:pt x="0" y="1152144"/>
                </a:lnTo>
                <a:close/>
              </a:path>
            </a:pathLst>
          </a:custGeom>
          <a:solidFill>
            <a:srgbClr val="FFFFFF"/>
          </a:solidFill>
        </p:spPr>
        <p:txBody>
          <a:bodyPr wrap="square" lIns="0" tIns="0" rIns="0" bIns="0" rtlCol="0"/>
          <a:lstStyle/>
          <a:p>
            <a:endParaRPr/>
          </a:p>
        </p:txBody>
      </p:sp>
      <p:sp>
        <p:nvSpPr>
          <p:cNvPr id="15" name="object 15"/>
          <p:cNvSpPr txBox="1"/>
          <p:nvPr/>
        </p:nvSpPr>
        <p:spPr>
          <a:xfrm>
            <a:off x="720851" y="4107179"/>
            <a:ext cx="7705725" cy="1152525"/>
          </a:xfrm>
          <a:prstGeom prst="rect">
            <a:avLst/>
          </a:prstGeom>
          <a:ln w="3175">
            <a:solidFill>
              <a:srgbClr val="D9D9D9"/>
            </a:solidFill>
          </a:ln>
        </p:spPr>
        <p:txBody>
          <a:bodyPr vert="horz" wrap="square" lIns="0" tIns="6350" rIns="0" bIns="0" rtlCol="0">
            <a:spAutoFit/>
          </a:bodyPr>
          <a:lstStyle/>
          <a:p>
            <a:pPr>
              <a:lnSpc>
                <a:spcPct val="100000"/>
              </a:lnSpc>
              <a:spcBef>
                <a:spcPts val="50"/>
              </a:spcBef>
            </a:pPr>
            <a:endParaRPr sz="1600" dirty="0">
              <a:latin typeface="Times New Roman"/>
              <a:cs typeface="Times New Roman"/>
            </a:endParaRPr>
          </a:p>
          <a:p>
            <a:pPr marL="1350645" marR="321310">
              <a:lnSpc>
                <a:spcPct val="100499"/>
              </a:lnSpc>
            </a:pPr>
            <a:r>
              <a:rPr sz="1600" spc="-20" dirty="0">
                <a:solidFill>
                  <a:srgbClr val="434343"/>
                </a:solidFill>
                <a:latin typeface="Arial"/>
                <a:cs typeface="Arial"/>
              </a:rPr>
              <a:t>Human-level</a:t>
            </a:r>
            <a:r>
              <a:rPr sz="1600" spc="-80" dirty="0">
                <a:solidFill>
                  <a:srgbClr val="434343"/>
                </a:solidFill>
                <a:latin typeface="Arial"/>
                <a:cs typeface="Arial"/>
              </a:rPr>
              <a:t> </a:t>
            </a:r>
            <a:r>
              <a:rPr sz="1600" spc="15" dirty="0">
                <a:solidFill>
                  <a:srgbClr val="434343"/>
                </a:solidFill>
                <a:latin typeface="Arial"/>
                <a:cs typeface="Arial"/>
              </a:rPr>
              <a:t>artificial</a:t>
            </a:r>
            <a:r>
              <a:rPr sz="1600" spc="-55" dirty="0">
                <a:solidFill>
                  <a:srgbClr val="434343"/>
                </a:solidFill>
                <a:latin typeface="Arial"/>
                <a:cs typeface="Arial"/>
              </a:rPr>
              <a:t> </a:t>
            </a:r>
            <a:r>
              <a:rPr sz="1600" spc="-5" dirty="0">
                <a:solidFill>
                  <a:srgbClr val="434343"/>
                </a:solidFill>
                <a:latin typeface="Arial"/>
                <a:cs typeface="Arial"/>
              </a:rPr>
              <a:t>intelligence</a:t>
            </a:r>
            <a:r>
              <a:rPr sz="1600" spc="-60" dirty="0">
                <a:solidFill>
                  <a:srgbClr val="434343"/>
                </a:solidFill>
                <a:latin typeface="Arial"/>
                <a:cs typeface="Arial"/>
              </a:rPr>
              <a:t> </a:t>
            </a:r>
            <a:r>
              <a:rPr sz="1600" spc="-5" dirty="0">
                <a:solidFill>
                  <a:srgbClr val="F57B00"/>
                </a:solidFill>
                <a:latin typeface="Arial"/>
                <a:cs typeface="Arial"/>
              </a:rPr>
              <a:t>has</a:t>
            </a:r>
            <a:r>
              <a:rPr sz="1600" spc="-55" dirty="0">
                <a:solidFill>
                  <a:srgbClr val="F57B00"/>
                </a:solidFill>
                <a:latin typeface="Arial"/>
                <a:cs typeface="Arial"/>
              </a:rPr>
              <a:t> </a:t>
            </a:r>
            <a:r>
              <a:rPr sz="1600" spc="5" dirty="0">
                <a:solidFill>
                  <a:srgbClr val="F57B00"/>
                </a:solidFill>
                <a:latin typeface="Arial"/>
                <a:cs typeface="Arial"/>
              </a:rPr>
              <a:t>the</a:t>
            </a:r>
            <a:r>
              <a:rPr sz="1600" spc="-40" dirty="0">
                <a:solidFill>
                  <a:srgbClr val="F57B00"/>
                </a:solidFill>
                <a:latin typeface="Arial"/>
                <a:cs typeface="Arial"/>
              </a:rPr>
              <a:t> </a:t>
            </a:r>
            <a:r>
              <a:rPr sz="1600" spc="5" dirty="0">
                <a:solidFill>
                  <a:srgbClr val="F57B00"/>
                </a:solidFill>
                <a:latin typeface="Arial"/>
                <a:cs typeface="Arial"/>
              </a:rPr>
              <a:t>potential</a:t>
            </a:r>
            <a:r>
              <a:rPr sz="1600" spc="-55" dirty="0">
                <a:solidFill>
                  <a:srgbClr val="F57B00"/>
                </a:solidFill>
                <a:latin typeface="Arial"/>
                <a:cs typeface="Arial"/>
              </a:rPr>
              <a:t> </a:t>
            </a:r>
            <a:r>
              <a:rPr sz="1600" spc="40" dirty="0">
                <a:solidFill>
                  <a:srgbClr val="F57B00"/>
                </a:solidFill>
                <a:latin typeface="Arial"/>
                <a:cs typeface="Arial"/>
              </a:rPr>
              <a:t>to</a:t>
            </a:r>
            <a:r>
              <a:rPr sz="1600" spc="-65" dirty="0">
                <a:solidFill>
                  <a:srgbClr val="F57B00"/>
                </a:solidFill>
                <a:latin typeface="Arial"/>
                <a:cs typeface="Arial"/>
              </a:rPr>
              <a:t> </a:t>
            </a:r>
            <a:r>
              <a:rPr sz="1600" spc="-15" dirty="0">
                <a:solidFill>
                  <a:srgbClr val="F57B00"/>
                </a:solidFill>
                <a:latin typeface="Arial"/>
                <a:cs typeface="Arial"/>
              </a:rPr>
              <a:t>help</a:t>
            </a:r>
            <a:r>
              <a:rPr sz="1600" spc="-60" dirty="0">
                <a:solidFill>
                  <a:srgbClr val="F57B00"/>
                </a:solidFill>
                <a:latin typeface="Arial"/>
                <a:cs typeface="Arial"/>
              </a:rPr>
              <a:t> </a:t>
            </a:r>
            <a:r>
              <a:rPr sz="1600" spc="10" dirty="0">
                <a:solidFill>
                  <a:srgbClr val="F57B00"/>
                </a:solidFill>
                <a:latin typeface="Arial"/>
                <a:cs typeface="Arial"/>
              </a:rPr>
              <a:t>humanity  </a:t>
            </a:r>
            <a:r>
              <a:rPr sz="1600" spc="5" dirty="0">
                <a:solidFill>
                  <a:srgbClr val="434343"/>
                </a:solidFill>
                <a:latin typeface="Arial"/>
                <a:cs typeface="Arial"/>
              </a:rPr>
              <a:t>thrive </a:t>
            </a:r>
            <a:r>
              <a:rPr sz="1600" spc="10" dirty="0">
                <a:solidFill>
                  <a:srgbClr val="434343"/>
                </a:solidFill>
                <a:latin typeface="Arial"/>
                <a:cs typeface="Arial"/>
              </a:rPr>
              <a:t>more than </a:t>
            </a:r>
            <a:r>
              <a:rPr sz="1600" spc="-15" dirty="0">
                <a:solidFill>
                  <a:srgbClr val="434343"/>
                </a:solidFill>
                <a:latin typeface="Arial"/>
                <a:cs typeface="Arial"/>
              </a:rPr>
              <a:t>any </a:t>
            </a:r>
            <a:r>
              <a:rPr sz="1600" dirty="0">
                <a:solidFill>
                  <a:srgbClr val="434343"/>
                </a:solidFill>
                <a:latin typeface="Arial"/>
                <a:cs typeface="Arial"/>
              </a:rPr>
              <a:t>invention </a:t>
            </a:r>
            <a:r>
              <a:rPr sz="1600" spc="35" dirty="0">
                <a:solidFill>
                  <a:srgbClr val="434343"/>
                </a:solidFill>
                <a:latin typeface="Arial"/>
                <a:cs typeface="Arial"/>
              </a:rPr>
              <a:t>that </a:t>
            </a:r>
            <a:r>
              <a:rPr sz="1600" spc="-5" dirty="0">
                <a:solidFill>
                  <a:srgbClr val="434343"/>
                </a:solidFill>
                <a:latin typeface="Arial"/>
                <a:cs typeface="Arial"/>
              </a:rPr>
              <a:t>has </a:t>
            </a:r>
            <a:r>
              <a:rPr sz="1600" spc="10" dirty="0">
                <a:solidFill>
                  <a:srgbClr val="434343"/>
                </a:solidFill>
                <a:latin typeface="Arial"/>
                <a:cs typeface="Arial"/>
              </a:rPr>
              <a:t>come </a:t>
            </a:r>
            <a:r>
              <a:rPr sz="1600" spc="-5" dirty="0">
                <a:solidFill>
                  <a:srgbClr val="434343"/>
                </a:solidFill>
                <a:latin typeface="Arial"/>
                <a:cs typeface="Arial"/>
              </a:rPr>
              <a:t>before </a:t>
            </a:r>
            <a:r>
              <a:rPr sz="1600" spc="45" dirty="0">
                <a:solidFill>
                  <a:srgbClr val="434343"/>
                </a:solidFill>
                <a:latin typeface="Arial"/>
                <a:cs typeface="Arial"/>
              </a:rPr>
              <a:t>it </a:t>
            </a:r>
            <a:r>
              <a:rPr sz="1200" i="1" spc="105" dirty="0">
                <a:solidFill>
                  <a:srgbClr val="434343"/>
                </a:solidFill>
                <a:latin typeface="Arial"/>
                <a:cs typeface="Arial"/>
              </a:rPr>
              <a:t>– </a:t>
            </a:r>
            <a:r>
              <a:rPr sz="1200" i="1" spc="-65" dirty="0">
                <a:solidFill>
                  <a:srgbClr val="434343"/>
                </a:solidFill>
                <a:latin typeface="Arial"/>
                <a:cs typeface="Arial"/>
              </a:rPr>
              <a:t>Dileep </a:t>
            </a:r>
            <a:r>
              <a:rPr sz="1200" i="1" spc="-80" dirty="0">
                <a:solidFill>
                  <a:srgbClr val="434343"/>
                </a:solidFill>
                <a:latin typeface="Arial"/>
                <a:cs typeface="Arial"/>
              </a:rPr>
              <a:t>George  </a:t>
            </a:r>
            <a:r>
              <a:rPr sz="1200" i="1" spc="-65" dirty="0">
                <a:solidFill>
                  <a:srgbClr val="434343"/>
                </a:solidFill>
                <a:latin typeface="Arial"/>
                <a:cs typeface="Arial"/>
              </a:rPr>
              <a:t>(Co-Founder</a:t>
            </a:r>
            <a:r>
              <a:rPr sz="1200" i="1" spc="-55" dirty="0">
                <a:solidFill>
                  <a:srgbClr val="434343"/>
                </a:solidFill>
                <a:latin typeface="Arial"/>
                <a:cs typeface="Arial"/>
              </a:rPr>
              <a:t> </a:t>
            </a:r>
            <a:r>
              <a:rPr sz="1200" i="1" spc="-40" dirty="0">
                <a:solidFill>
                  <a:srgbClr val="434343"/>
                </a:solidFill>
                <a:latin typeface="Arial"/>
                <a:cs typeface="Arial"/>
              </a:rPr>
              <a:t>Vicarious)</a:t>
            </a:r>
            <a:endParaRPr sz="1200" dirty="0">
              <a:latin typeface="Arial"/>
              <a:cs typeface="Arial"/>
            </a:endParaRPr>
          </a:p>
        </p:txBody>
      </p:sp>
      <p:sp>
        <p:nvSpPr>
          <p:cNvPr id="16" name="object 16"/>
          <p:cNvSpPr/>
          <p:nvPr/>
        </p:nvSpPr>
        <p:spPr>
          <a:xfrm>
            <a:off x="719327" y="4105655"/>
            <a:ext cx="1139952" cy="1152144"/>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64463" y="5364479"/>
            <a:ext cx="7815833" cy="1262633"/>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720851" y="5396484"/>
            <a:ext cx="7705725" cy="1152525"/>
          </a:xfrm>
          <a:custGeom>
            <a:avLst/>
            <a:gdLst/>
            <a:ahLst/>
            <a:cxnLst/>
            <a:rect l="l" t="t" r="r" b="b"/>
            <a:pathLst>
              <a:path w="7705725" h="1152525">
                <a:moveTo>
                  <a:pt x="0" y="1152143"/>
                </a:moveTo>
                <a:lnTo>
                  <a:pt x="7705344" y="1152143"/>
                </a:lnTo>
                <a:lnTo>
                  <a:pt x="7705344" y="0"/>
                </a:lnTo>
                <a:lnTo>
                  <a:pt x="0" y="0"/>
                </a:lnTo>
                <a:lnTo>
                  <a:pt x="0" y="1152143"/>
                </a:lnTo>
                <a:close/>
              </a:path>
            </a:pathLst>
          </a:custGeom>
          <a:solidFill>
            <a:srgbClr val="FFFFFF"/>
          </a:solidFill>
        </p:spPr>
        <p:txBody>
          <a:bodyPr wrap="square" lIns="0" tIns="0" rIns="0" bIns="0" rtlCol="0"/>
          <a:lstStyle/>
          <a:p>
            <a:endParaRPr/>
          </a:p>
        </p:txBody>
      </p:sp>
      <p:sp>
        <p:nvSpPr>
          <p:cNvPr id="19" name="object 19"/>
          <p:cNvSpPr txBox="1"/>
          <p:nvPr/>
        </p:nvSpPr>
        <p:spPr>
          <a:xfrm>
            <a:off x="720851" y="5396484"/>
            <a:ext cx="7705725" cy="1152525"/>
          </a:xfrm>
          <a:prstGeom prst="rect">
            <a:avLst/>
          </a:prstGeom>
          <a:ln w="3175">
            <a:solidFill>
              <a:srgbClr val="D9D9D9"/>
            </a:solidFill>
          </a:ln>
        </p:spPr>
        <p:txBody>
          <a:bodyPr vert="horz" wrap="square" lIns="0" tIns="197485" rIns="0" bIns="0" rtlCol="0">
            <a:spAutoFit/>
          </a:bodyPr>
          <a:lstStyle/>
          <a:p>
            <a:pPr marL="1358265" marR="422275">
              <a:lnSpc>
                <a:spcPct val="100000"/>
              </a:lnSpc>
              <a:spcBef>
                <a:spcPts val="1555"/>
              </a:spcBef>
            </a:pPr>
            <a:r>
              <a:rPr sz="1600" spc="-15" dirty="0">
                <a:solidFill>
                  <a:srgbClr val="434343"/>
                </a:solidFill>
                <a:latin typeface="Arial"/>
                <a:cs typeface="Arial"/>
              </a:rPr>
              <a:t>For </a:t>
            </a:r>
            <a:r>
              <a:rPr sz="1600" spc="-30" dirty="0">
                <a:solidFill>
                  <a:srgbClr val="434343"/>
                </a:solidFill>
                <a:latin typeface="Arial"/>
                <a:cs typeface="Arial"/>
              </a:rPr>
              <a:t>a </a:t>
            </a:r>
            <a:r>
              <a:rPr sz="1600" spc="-20" dirty="0">
                <a:solidFill>
                  <a:srgbClr val="434343"/>
                </a:solidFill>
                <a:latin typeface="Arial"/>
                <a:cs typeface="Arial"/>
              </a:rPr>
              <a:t>very </a:t>
            </a:r>
            <a:r>
              <a:rPr sz="1600" dirty="0">
                <a:solidFill>
                  <a:srgbClr val="434343"/>
                </a:solidFill>
                <a:latin typeface="Arial"/>
                <a:cs typeface="Arial"/>
              </a:rPr>
              <a:t>long </a:t>
            </a:r>
            <a:r>
              <a:rPr sz="1600" spc="25" dirty="0">
                <a:solidFill>
                  <a:srgbClr val="434343"/>
                </a:solidFill>
                <a:latin typeface="Arial"/>
                <a:cs typeface="Arial"/>
              </a:rPr>
              <a:t>time </a:t>
            </a:r>
            <a:r>
              <a:rPr sz="1600" spc="45" dirty="0">
                <a:solidFill>
                  <a:srgbClr val="434343"/>
                </a:solidFill>
                <a:latin typeface="Arial"/>
                <a:cs typeface="Arial"/>
              </a:rPr>
              <a:t>it </a:t>
            </a:r>
            <a:r>
              <a:rPr sz="1600" spc="20" dirty="0">
                <a:solidFill>
                  <a:srgbClr val="434343"/>
                </a:solidFill>
                <a:latin typeface="Arial"/>
                <a:cs typeface="Arial"/>
              </a:rPr>
              <a:t>will </a:t>
            </a:r>
            <a:r>
              <a:rPr sz="1600" spc="-35" dirty="0">
                <a:solidFill>
                  <a:srgbClr val="434343"/>
                </a:solidFill>
                <a:latin typeface="Arial"/>
                <a:cs typeface="Arial"/>
              </a:rPr>
              <a:t>be </a:t>
            </a:r>
            <a:r>
              <a:rPr sz="1600" spc="-30" dirty="0">
                <a:solidFill>
                  <a:srgbClr val="434343"/>
                </a:solidFill>
                <a:latin typeface="Arial"/>
                <a:cs typeface="Arial"/>
              </a:rPr>
              <a:t>a </a:t>
            </a:r>
            <a:r>
              <a:rPr sz="1600" spc="10" dirty="0">
                <a:solidFill>
                  <a:srgbClr val="F57B00"/>
                </a:solidFill>
                <a:latin typeface="Arial"/>
                <a:cs typeface="Arial"/>
              </a:rPr>
              <a:t>complementary </a:t>
            </a:r>
            <a:r>
              <a:rPr sz="1600" spc="15" dirty="0">
                <a:solidFill>
                  <a:srgbClr val="F57B00"/>
                </a:solidFill>
                <a:latin typeface="Arial"/>
                <a:cs typeface="Arial"/>
              </a:rPr>
              <a:t>tool </a:t>
            </a:r>
            <a:r>
              <a:rPr sz="1600" spc="30" dirty="0">
                <a:solidFill>
                  <a:srgbClr val="434343"/>
                </a:solidFill>
                <a:latin typeface="Arial"/>
                <a:cs typeface="Arial"/>
              </a:rPr>
              <a:t>that </a:t>
            </a:r>
            <a:r>
              <a:rPr sz="1600" spc="10" dirty="0">
                <a:solidFill>
                  <a:srgbClr val="434343"/>
                </a:solidFill>
                <a:latin typeface="Arial"/>
                <a:cs typeface="Arial"/>
              </a:rPr>
              <a:t>human  </a:t>
            </a:r>
            <a:r>
              <a:rPr sz="1600" spc="15" dirty="0">
                <a:solidFill>
                  <a:srgbClr val="434343"/>
                </a:solidFill>
                <a:latin typeface="Arial"/>
                <a:cs typeface="Arial"/>
              </a:rPr>
              <a:t>scientists</a:t>
            </a:r>
            <a:r>
              <a:rPr sz="1600" spc="-90" dirty="0">
                <a:solidFill>
                  <a:srgbClr val="434343"/>
                </a:solidFill>
                <a:latin typeface="Arial"/>
                <a:cs typeface="Arial"/>
              </a:rPr>
              <a:t> </a:t>
            </a:r>
            <a:r>
              <a:rPr sz="1600" spc="-10" dirty="0">
                <a:solidFill>
                  <a:srgbClr val="434343"/>
                </a:solidFill>
                <a:latin typeface="Arial"/>
                <a:cs typeface="Arial"/>
              </a:rPr>
              <a:t>and</a:t>
            </a:r>
            <a:r>
              <a:rPr sz="1600" spc="-70" dirty="0">
                <a:solidFill>
                  <a:srgbClr val="434343"/>
                </a:solidFill>
                <a:latin typeface="Arial"/>
                <a:cs typeface="Arial"/>
              </a:rPr>
              <a:t> </a:t>
            </a:r>
            <a:r>
              <a:rPr sz="1600" spc="10" dirty="0">
                <a:solidFill>
                  <a:srgbClr val="434343"/>
                </a:solidFill>
                <a:latin typeface="Arial"/>
                <a:cs typeface="Arial"/>
              </a:rPr>
              <a:t>human</a:t>
            </a:r>
            <a:r>
              <a:rPr sz="1600" spc="-75" dirty="0">
                <a:solidFill>
                  <a:srgbClr val="434343"/>
                </a:solidFill>
                <a:latin typeface="Arial"/>
                <a:cs typeface="Arial"/>
              </a:rPr>
              <a:t> </a:t>
            </a:r>
            <a:r>
              <a:rPr sz="1600" spc="-5" dirty="0">
                <a:solidFill>
                  <a:srgbClr val="434343"/>
                </a:solidFill>
                <a:latin typeface="Arial"/>
                <a:cs typeface="Arial"/>
              </a:rPr>
              <a:t>experts</a:t>
            </a:r>
            <a:r>
              <a:rPr sz="1600" spc="-90" dirty="0">
                <a:solidFill>
                  <a:srgbClr val="434343"/>
                </a:solidFill>
                <a:latin typeface="Arial"/>
                <a:cs typeface="Arial"/>
              </a:rPr>
              <a:t> </a:t>
            </a:r>
            <a:r>
              <a:rPr sz="1600" spc="5" dirty="0">
                <a:solidFill>
                  <a:srgbClr val="434343"/>
                </a:solidFill>
                <a:latin typeface="Arial"/>
                <a:cs typeface="Arial"/>
              </a:rPr>
              <a:t>can</a:t>
            </a:r>
            <a:r>
              <a:rPr sz="1600" spc="-75" dirty="0">
                <a:solidFill>
                  <a:srgbClr val="434343"/>
                </a:solidFill>
                <a:latin typeface="Arial"/>
                <a:cs typeface="Arial"/>
              </a:rPr>
              <a:t> </a:t>
            </a:r>
            <a:r>
              <a:rPr sz="1600" spc="-20" dirty="0">
                <a:solidFill>
                  <a:srgbClr val="434343"/>
                </a:solidFill>
                <a:latin typeface="Arial"/>
                <a:cs typeface="Arial"/>
              </a:rPr>
              <a:t>use</a:t>
            </a:r>
            <a:r>
              <a:rPr sz="1600" spc="-75" dirty="0">
                <a:solidFill>
                  <a:srgbClr val="434343"/>
                </a:solidFill>
                <a:latin typeface="Arial"/>
                <a:cs typeface="Arial"/>
              </a:rPr>
              <a:t> </a:t>
            </a:r>
            <a:r>
              <a:rPr sz="1600" spc="40" dirty="0">
                <a:solidFill>
                  <a:srgbClr val="434343"/>
                </a:solidFill>
                <a:latin typeface="Arial"/>
                <a:cs typeface="Arial"/>
              </a:rPr>
              <a:t>to</a:t>
            </a:r>
            <a:r>
              <a:rPr sz="1600" spc="-50" dirty="0">
                <a:solidFill>
                  <a:srgbClr val="434343"/>
                </a:solidFill>
                <a:latin typeface="Arial"/>
                <a:cs typeface="Arial"/>
              </a:rPr>
              <a:t> </a:t>
            </a:r>
            <a:r>
              <a:rPr sz="1600" spc="-15" dirty="0">
                <a:solidFill>
                  <a:srgbClr val="434343"/>
                </a:solidFill>
                <a:latin typeface="Arial"/>
                <a:cs typeface="Arial"/>
              </a:rPr>
              <a:t>help</a:t>
            </a:r>
            <a:r>
              <a:rPr sz="1600" spc="-90" dirty="0">
                <a:solidFill>
                  <a:srgbClr val="434343"/>
                </a:solidFill>
                <a:latin typeface="Arial"/>
                <a:cs typeface="Arial"/>
              </a:rPr>
              <a:t> </a:t>
            </a:r>
            <a:r>
              <a:rPr sz="1600" spc="25" dirty="0">
                <a:solidFill>
                  <a:srgbClr val="434343"/>
                </a:solidFill>
                <a:latin typeface="Arial"/>
                <a:cs typeface="Arial"/>
              </a:rPr>
              <a:t>them</a:t>
            </a:r>
            <a:r>
              <a:rPr sz="1600" spc="-75" dirty="0">
                <a:solidFill>
                  <a:srgbClr val="434343"/>
                </a:solidFill>
                <a:latin typeface="Arial"/>
                <a:cs typeface="Arial"/>
              </a:rPr>
              <a:t> </a:t>
            </a:r>
            <a:r>
              <a:rPr sz="1600" spc="35" dirty="0">
                <a:solidFill>
                  <a:srgbClr val="434343"/>
                </a:solidFill>
                <a:latin typeface="Arial"/>
                <a:cs typeface="Arial"/>
              </a:rPr>
              <a:t>with</a:t>
            </a:r>
            <a:r>
              <a:rPr sz="1600" spc="-70" dirty="0">
                <a:solidFill>
                  <a:srgbClr val="434343"/>
                </a:solidFill>
                <a:latin typeface="Arial"/>
                <a:cs typeface="Arial"/>
              </a:rPr>
              <a:t> </a:t>
            </a:r>
            <a:r>
              <a:rPr sz="1600" spc="5" dirty="0">
                <a:solidFill>
                  <a:srgbClr val="434343"/>
                </a:solidFill>
                <a:latin typeface="Arial"/>
                <a:cs typeface="Arial"/>
              </a:rPr>
              <a:t>the</a:t>
            </a:r>
            <a:r>
              <a:rPr sz="1600" spc="-50" dirty="0">
                <a:solidFill>
                  <a:srgbClr val="434343"/>
                </a:solidFill>
                <a:latin typeface="Arial"/>
                <a:cs typeface="Arial"/>
              </a:rPr>
              <a:t> </a:t>
            </a:r>
            <a:r>
              <a:rPr sz="1600" spc="15" dirty="0">
                <a:solidFill>
                  <a:srgbClr val="434343"/>
                </a:solidFill>
                <a:latin typeface="Arial"/>
                <a:cs typeface="Arial"/>
              </a:rPr>
              <a:t>things  </a:t>
            </a:r>
            <a:r>
              <a:rPr sz="1600" spc="30" dirty="0">
                <a:solidFill>
                  <a:srgbClr val="434343"/>
                </a:solidFill>
                <a:latin typeface="Arial"/>
                <a:cs typeface="Arial"/>
              </a:rPr>
              <a:t>that</a:t>
            </a:r>
            <a:r>
              <a:rPr sz="1600" spc="-45" dirty="0">
                <a:solidFill>
                  <a:srgbClr val="434343"/>
                </a:solidFill>
                <a:latin typeface="Arial"/>
                <a:cs typeface="Arial"/>
              </a:rPr>
              <a:t> </a:t>
            </a:r>
            <a:r>
              <a:rPr sz="1600" spc="10" dirty="0">
                <a:solidFill>
                  <a:srgbClr val="434343"/>
                </a:solidFill>
                <a:latin typeface="Arial"/>
                <a:cs typeface="Arial"/>
              </a:rPr>
              <a:t>humans</a:t>
            </a:r>
            <a:r>
              <a:rPr sz="1600" spc="-65" dirty="0">
                <a:solidFill>
                  <a:srgbClr val="434343"/>
                </a:solidFill>
                <a:latin typeface="Arial"/>
                <a:cs typeface="Arial"/>
              </a:rPr>
              <a:t> </a:t>
            </a:r>
            <a:r>
              <a:rPr sz="1600" spc="-25" dirty="0">
                <a:solidFill>
                  <a:srgbClr val="434343"/>
                </a:solidFill>
                <a:latin typeface="Arial"/>
                <a:cs typeface="Arial"/>
              </a:rPr>
              <a:t>are</a:t>
            </a:r>
            <a:r>
              <a:rPr sz="1600" spc="-65" dirty="0">
                <a:solidFill>
                  <a:srgbClr val="434343"/>
                </a:solidFill>
                <a:latin typeface="Arial"/>
                <a:cs typeface="Arial"/>
              </a:rPr>
              <a:t> </a:t>
            </a:r>
            <a:r>
              <a:rPr sz="1600" spc="25" dirty="0">
                <a:solidFill>
                  <a:srgbClr val="434343"/>
                </a:solidFill>
                <a:latin typeface="Arial"/>
                <a:cs typeface="Arial"/>
              </a:rPr>
              <a:t>not</a:t>
            </a:r>
            <a:r>
              <a:rPr sz="1600" spc="-70" dirty="0">
                <a:solidFill>
                  <a:srgbClr val="434343"/>
                </a:solidFill>
                <a:latin typeface="Arial"/>
                <a:cs typeface="Arial"/>
              </a:rPr>
              <a:t> </a:t>
            </a:r>
            <a:r>
              <a:rPr sz="1600" dirty="0">
                <a:solidFill>
                  <a:srgbClr val="434343"/>
                </a:solidFill>
                <a:latin typeface="Arial"/>
                <a:cs typeface="Arial"/>
              </a:rPr>
              <a:t>naturally</a:t>
            </a:r>
            <a:r>
              <a:rPr sz="1600" spc="-30" dirty="0">
                <a:solidFill>
                  <a:srgbClr val="434343"/>
                </a:solidFill>
                <a:latin typeface="Arial"/>
                <a:cs typeface="Arial"/>
              </a:rPr>
              <a:t> </a:t>
            </a:r>
            <a:r>
              <a:rPr sz="1600" spc="-5" dirty="0">
                <a:solidFill>
                  <a:srgbClr val="434343"/>
                </a:solidFill>
                <a:latin typeface="Arial"/>
                <a:cs typeface="Arial"/>
              </a:rPr>
              <a:t>good</a:t>
            </a:r>
            <a:r>
              <a:rPr sz="1600" spc="-55" dirty="0">
                <a:solidFill>
                  <a:srgbClr val="434343"/>
                </a:solidFill>
                <a:latin typeface="Arial"/>
                <a:cs typeface="Arial"/>
              </a:rPr>
              <a:t> </a:t>
            </a:r>
            <a:r>
              <a:rPr sz="1100" i="1" spc="100" dirty="0">
                <a:solidFill>
                  <a:srgbClr val="434343"/>
                </a:solidFill>
                <a:latin typeface="Arial"/>
                <a:cs typeface="Arial"/>
              </a:rPr>
              <a:t>–</a:t>
            </a:r>
            <a:r>
              <a:rPr sz="1100" i="1" spc="-60" dirty="0">
                <a:solidFill>
                  <a:srgbClr val="434343"/>
                </a:solidFill>
                <a:latin typeface="Arial"/>
                <a:cs typeface="Arial"/>
              </a:rPr>
              <a:t> </a:t>
            </a:r>
            <a:r>
              <a:rPr sz="1100" i="1" spc="-50" dirty="0">
                <a:solidFill>
                  <a:srgbClr val="434343"/>
                </a:solidFill>
                <a:latin typeface="Arial"/>
                <a:cs typeface="Arial"/>
              </a:rPr>
              <a:t>Demis</a:t>
            </a:r>
            <a:r>
              <a:rPr sz="1100" i="1" spc="-40" dirty="0">
                <a:solidFill>
                  <a:srgbClr val="434343"/>
                </a:solidFill>
                <a:latin typeface="Arial"/>
                <a:cs typeface="Arial"/>
              </a:rPr>
              <a:t> </a:t>
            </a:r>
            <a:r>
              <a:rPr sz="1100" i="1" spc="-45" dirty="0">
                <a:solidFill>
                  <a:srgbClr val="434343"/>
                </a:solidFill>
                <a:latin typeface="Arial"/>
                <a:cs typeface="Arial"/>
              </a:rPr>
              <a:t>Hassabis</a:t>
            </a:r>
            <a:r>
              <a:rPr sz="1100" i="1" spc="-70" dirty="0">
                <a:solidFill>
                  <a:srgbClr val="434343"/>
                </a:solidFill>
                <a:latin typeface="Arial"/>
                <a:cs typeface="Arial"/>
              </a:rPr>
              <a:t> </a:t>
            </a:r>
            <a:r>
              <a:rPr sz="1100" i="1" spc="-55" dirty="0">
                <a:solidFill>
                  <a:srgbClr val="434343"/>
                </a:solidFill>
                <a:latin typeface="Arial"/>
                <a:cs typeface="Arial"/>
              </a:rPr>
              <a:t>(Co-Founder</a:t>
            </a:r>
            <a:r>
              <a:rPr sz="1100" i="1" spc="-90" dirty="0">
                <a:solidFill>
                  <a:srgbClr val="434343"/>
                </a:solidFill>
                <a:latin typeface="Arial"/>
                <a:cs typeface="Arial"/>
              </a:rPr>
              <a:t> </a:t>
            </a:r>
            <a:r>
              <a:rPr sz="1100" spc="-15" dirty="0">
                <a:solidFill>
                  <a:srgbClr val="434343"/>
                </a:solidFill>
                <a:latin typeface="Arial"/>
                <a:cs typeface="Arial"/>
              </a:rPr>
              <a:t>DeepMind</a:t>
            </a:r>
            <a:r>
              <a:rPr sz="1100" i="1" spc="-15" dirty="0">
                <a:solidFill>
                  <a:srgbClr val="434343"/>
                </a:solidFill>
                <a:latin typeface="Arial"/>
                <a:cs typeface="Arial"/>
              </a:rPr>
              <a:t>)</a:t>
            </a:r>
            <a:endParaRPr sz="1100">
              <a:latin typeface="Arial"/>
              <a:cs typeface="Arial"/>
            </a:endParaRPr>
          </a:p>
        </p:txBody>
      </p:sp>
      <p:sp>
        <p:nvSpPr>
          <p:cNvPr id="20" name="object 20"/>
          <p:cNvSpPr/>
          <p:nvPr/>
        </p:nvSpPr>
        <p:spPr>
          <a:xfrm>
            <a:off x="719327" y="5394959"/>
            <a:ext cx="1139952" cy="1152144"/>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Shape 338"/>
          <p:cNvPicPr preferRelativeResize="0"/>
          <p:nvPr/>
        </p:nvPicPr>
        <p:blipFill>
          <a:blip r:embed="rId3">
            <a:alphaModFix/>
          </a:blip>
          <a:stretch>
            <a:fillRect/>
          </a:stretch>
        </p:blipFill>
        <p:spPr>
          <a:xfrm>
            <a:off x="0" y="0"/>
            <a:ext cx="9143999" cy="6858000"/>
          </a:xfrm>
          <a:prstGeom prst="rect">
            <a:avLst/>
          </a:prstGeom>
          <a:noFill/>
          <a:ln>
            <a:noFill/>
          </a:ln>
        </p:spPr>
      </p:pic>
    </p:spTree>
    <p:extLst>
      <p:ext uri="{BB962C8B-B14F-4D97-AF65-F5344CB8AC3E}">
        <p14:creationId xmlns:p14="http://schemas.microsoft.com/office/powerpoint/2010/main" val="17804703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Shape 648"/>
          <p:cNvPicPr preferRelativeResize="0"/>
          <p:nvPr/>
        </p:nvPicPr>
        <p:blipFill>
          <a:blip r:embed="rId3">
            <a:alphaModFix/>
          </a:blip>
          <a:stretch>
            <a:fillRect/>
          </a:stretch>
        </p:blipFill>
        <p:spPr>
          <a:xfrm>
            <a:off x="0" y="0"/>
            <a:ext cx="9144000" cy="6915999"/>
          </a:xfrm>
          <a:prstGeom prst="rect">
            <a:avLst/>
          </a:prstGeom>
          <a:noFill/>
          <a:ln>
            <a:noFill/>
          </a:ln>
        </p:spPr>
      </p:pic>
    </p:spTree>
    <p:extLst>
      <p:ext uri="{BB962C8B-B14F-4D97-AF65-F5344CB8AC3E}">
        <p14:creationId xmlns:p14="http://schemas.microsoft.com/office/powerpoint/2010/main" val="4053493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spc="-65" dirty="0" err="1" smtClean="0"/>
              <a:t>TensorFlow</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4047903"/>
          </a:xfrm>
          <a:prstGeom prst="rect">
            <a:avLst/>
          </a:prstGeom>
        </p:spPr>
        <p:txBody>
          <a:bodyPr vert="horz" wrap="square" lIns="0" tIns="13335" rIns="0" bIns="0" rtlCol="0">
            <a:spAutoFit/>
          </a:bodyPr>
          <a:lstStyle/>
          <a:p>
            <a:pPr marL="457200" lvl="0" indent="-342900">
              <a:lnSpc>
                <a:spcPct val="150000"/>
              </a:lnSpc>
              <a:buSzPct val="100000"/>
              <a:buChar char="●"/>
            </a:pPr>
            <a:r>
              <a:rPr lang="en-IN" sz="1600" spc="-10" dirty="0" err="1">
                <a:solidFill>
                  <a:srgbClr val="434343"/>
                </a:solidFill>
                <a:latin typeface="Arial"/>
                <a:cs typeface="Arial"/>
              </a:rPr>
              <a:t>TensorFlow</a:t>
            </a:r>
            <a:r>
              <a:rPr lang="en-IN" sz="1600" spc="-10" dirty="0">
                <a:solidFill>
                  <a:srgbClr val="434343"/>
                </a:solidFill>
                <a:latin typeface="Arial"/>
                <a:cs typeface="Arial"/>
              </a:rPr>
              <a:t> is an open-source library for Machine Intelligence</a:t>
            </a:r>
          </a:p>
          <a:p>
            <a:pPr marL="457200" lvl="0" indent="-342900">
              <a:lnSpc>
                <a:spcPct val="150000"/>
              </a:lnSpc>
              <a:buSzPct val="100000"/>
              <a:buChar char="●"/>
            </a:pPr>
            <a:r>
              <a:rPr lang="en-IN" sz="1600" spc="-10" dirty="0" smtClean="0">
                <a:solidFill>
                  <a:srgbClr val="434343"/>
                </a:solidFill>
                <a:latin typeface="Arial"/>
                <a:cs typeface="Arial"/>
              </a:rPr>
              <a:t>It was </a:t>
            </a:r>
            <a:r>
              <a:rPr lang="en-IN" sz="1600" spc="-10" dirty="0">
                <a:solidFill>
                  <a:srgbClr val="434343"/>
                </a:solidFill>
                <a:latin typeface="Arial"/>
                <a:cs typeface="Arial"/>
              </a:rPr>
              <a:t>developed by the</a:t>
            </a:r>
            <a:r>
              <a:rPr lang="en-IN" sz="1600" b="1" spc="-10" dirty="0">
                <a:solidFill>
                  <a:srgbClr val="434343"/>
                </a:solidFill>
                <a:latin typeface="Arial"/>
                <a:cs typeface="Arial"/>
              </a:rPr>
              <a:t> Google Brain </a:t>
            </a:r>
            <a:r>
              <a:rPr lang="en-IN" sz="1600" spc="-10" dirty="0">
                <a:solidFill>
                  <a:srgbClr val="434343"/>
                </a:solidFill>
                <a:latin typeface="Arial"/>
                <a:cs typeface="Arial"/>
              </a:rPr>
              <a:t>and released in 2015</a:t>
            </a:r>
          </a:p>
          <a:p>
            <a:pPr marL="457200" lvl="0" indent="-342900">
              <a:buSzPct val="100000"/>
              <a:buChar char="●"/>
            </a:pPr>
            <a:r>
              <a:rPr lang="en-IN" sz="1600" spc="-10" dirty="0">
                <a:solidFill>
                  <a:srgbClr val="434343"/>
                </a:solidFill>
                <a:latin typeface="Arial"/>
                <a:cs typeface="Arial"/>
              </a:rPr>
              <a:t>It </a:t>
            </a:r>
            <a:r>
              <a:rPr lang="en-IN" sz="1600" b="1" spc="-10" dirty="0">
                <a:solidFill>
                  <a:srgbClr val="434343"/>
                </a:solidFill>
                <a:latin typeface="Arial"/>
                <a:cs typeface="Arial"/>
              </a:rPr>
              <a:t>provides high-level APIs </a:t>
            </a:r>
            <a:r>
              <a:rPr lang="en-IN" sz="1600" spc="-10" dirty="0">
                <a:solidFill>
                  <a:srgbClr val="434343"/>
                </a:solidFill>
                <a:latin typeface="Arial"/>
                <a:cs typeface="Arial"/>
              </a:rPr>
              <a:t>to help implement many machine </a:t>
            </a:r>
            <a:r>
              <a:rPr lang="en-IN" sz="1600" spc="-10" dirty="0" smtClean="0">
                <a:solidFill>
                  <a:srgbClr val="434343"/>
                </a:solidFill>
                <a:latin typeface="Arial"/>
                <a:cs typeface="Arial"/>
              </a:rPr>
              <a:t>learning algorithms and develop complex models in a simpler manner.</a:t>
            </a:r>
          </a:p>
          <a:p>
            <a:pPr marL="457200" lvl="0" indent="-342900">
              <a:buSzPct val="100000"/>
              <a:buChar char="●"/>
            </a:pPr>
            <a:endParaRPr lang="en-IN" sz="1600" spc="-10" dirty="0" smtClean="0">
              <a:solidFill>
                <a:srgbClr val="434343"/>
              </a:solidFill>
              <a:latin typeface="Arial"/>
              <a:cs typeface="Arial"/>
            </a:endParaRPr>
          </a:p>
          <a:p>
            <a:pPr marL="457200" indent="-342900">
              <a:lnSpc>
                <a:spcPct val="150000"/>
              </a:lnSpc>
              <a:buSzPct val="100000"/>
              <a:buFontTx/>
              <a:buChar char="●"/>
            </a:pPr>
            <a:r>
              <a:rPr lang="en-IN" sz="1600" b="1" spc="-10" dirty="0">
                <a:solidFill>
                  <a:srgbClr val="434343"/>
                </a:solidFill>
                <a:latin typeface="Arial"/>
                <a:cs typeface="Arial"/>
              </a:rPr>
              <a:t>What is a tensor</a:t>
            </a:r>
            <a:r>
              <a:rPr lang="en-IN" sz="1600" b="1" spc="-10" dirty="0" smtClean="0">
                <a:solidFill>
                  <a:srgbClr val="434343"/>
                </a:solidFill>
                <a:latin typeface="Arial"/>
                <a:cs typeface="Arial"/>
              </a:rPr>
              <a:t>?</a:t>
            </a:r>
            <a:endParaRPr lang="en-IN" sz="1600" b="1" spc="-10" dirty="0">
              <a:solidFill>
                <a:srgbClr val="434343"/>
              </a:solidFill>
              <a:latin typeface="Arial"/>
              <a:cs typeface="Arial"/>
            </a:endParaRPr>
          </a:p>
          <a:p>
            <a:pPr marL="914400" lvl="0" indent="-342900">
              <a:spcBef>
                <a:spcPts val="500"/>
              </a:spcBef>
              <a:buSzPct val="100000"/>
              <a:buChar char="●"/>
            </a:pPr>
            <a:r>
              <a:rPr lang="en-IN" sz="1600" spc="-10" dirty="0">
                <a:solidFill>
                  <a:srgbClr val="434343"/>
                </a:solidFill>
                <a:latin typeface="Arial"/>
                <a:cs typeface="Arial"/>
              </a:rPr>
              <a:t>A </a:t>
            </a:r>
            <a:r>
              <a:rPr lang="en-IN" sz="1600" b="1" spc="-10" dirty="0">
                <a:solidFill>
                  <a:srgbClr val="434343"/>
                </a:solidFill>
                <a:latin typeface="Arial"/>
                <a:cs typeface="Arial"/>
              </a:rPr>
              <a:t>mathematical object</a:t>
            </a:r>
            <a:r>
              <a:rPr lang="en-IN" sz="1600" spc="-10" dirty="0">
                <a:solidFill>
                  <a:srgbClr val="434343"/>
                </a:solidFill>
                <a:latin typeface="Arial"/>
                <a:cs typeface="Arial"/>
              </a:rPr>
              <a:t>, analogous to but more general than a vector, represented by an array of components that are functions of the coordinates of a space</a:t>
            </a:r>
            <a:r>
              <a:rPr lang="en-IN" sz="1600" spc="-10" dirty="0" smtClean="0">
                <a:solidFill>
                  <a:srgbClr val="434343"/>
                </a:solidFill>
                <a:latin typeface="Arial"/>
                <a:cs typeface="Arial"/>
              </a:rPr>
              <a:t>.</a:t>
            </a:r>
          </a:p>
          <a:p>
            <a:pPr marL="914400" lvl="0" indent="-342900">
              <a:buSzPct val="100000"/>
              <a:buChar char="●"/>
            </a:pPr>
            <a:endParaRPr lang="en-IN" sz="1000" spc="-10" dirty="0">
              <a:solidFill>
                <a:srgbClr val="434343"/>
              </a:solidFill>
              <a:latin typeface="Arial"/>
              <a:cs typeface="Arial"/>
            </a:endParaRPr>
          </a:p>
          <a:p>
            <a:pPr marL="914400" lvl="0" indent="-342900">
              <a:spcBef>
                <a:spcPts val="0"/>
              </a:spcBef>
              <a:buSzPct val="100000"/>
              <a:buChar char="●"/>
            </a:pPr>
            <a:r>
              <a:rPr lang="en-IN" sz="1600" spc="-10" dirty="0" err="1">
                <a:solidFill>
                  <a:srgbClr val="434343"/>
                </a:solidFill>
                <a:latin typeface="Arial"/>
                <a:cs typeface="Arial"/>
              </a:rPr>
              <a:t>TensorFlow</a:t>
            </a:r>
            <a:r>
              <a:rPr lang="en-IN" sz="1600" spc="-10" dirty="0">
                <a:solidFill>
                  <a:srgbClr val="434343"/>
                </a:solidFill>
                <a:latin typeface="Arial"/>
                <a:cs typeface="Arial"/>
              </a:rPr>
              <a:t> computations are expressed as </a:t>
            </a:r>
            <a:r>
              <a:rPr lang="en-IN" sz="1600" spc="-10" dirty="0" err="1">
                <a:solidFill>
                  <a:srgbClr val="434343"/>
                </a:solidFill>
                <a:latin typeface="Arial"/>
                <a:cs typeface="Arial"/>
              </a:rPr>
              <a:t>stateful</a:t>
            </a:r>
            <a:r>
              <a:rPr lang="en-IN" sz="1600" spc="-10" dirty="0">
                <a:solidFill>
                  <a:srgbClr val="434343"/>
                </a:solidFill>
                <a:latin typeface="Arial"/>
                <a:cs typeface="Arial"/>
              </a:rPr>
              <a:t> dataflow graphs</a:t>
            </a:r>
            <a:r>
              <a:rPr lang="en-IN" sz="1600" spc="-10" dirty="0" smtClean="0">
                <a:solidFill>
                  <a:srgbClr val="434343"/>
                </a:solidFill>
                <a:latin typeface="Arial"/>
                <a:cs typeface="Arial"/>
              </a:rPr>
              <a:t>.</a:t>
            </a:r>
          </a:p>
          <a:p>
            <a:pPr marL="914400" lvl="0" indent="-342900">
              <a:spcBef>
                <a:spcPts val="0"/>
              </a:spcBef>
              <a:buSzPct val="100000"/>
              <a:buChar char="●"/>
            </a:pPr>
            <a:r>
              <a:rPr lang="en-IN" sz="1600" spc="-10" dirty="0" smtClean="0">
                <a:solidFill>
                  <a:srgbClr val="434343"/>
                </a:solidFill>
                <a:latin typeface="Arial"/>
                <a:cs typeface="Arial"/>
              </a:rPr>
              <a:t>The </a:t>
            </a:r>
            <a:r>
              <a:rPr lang="en-IN" sz="1600" spc="-10" dirty="0">
                <a:solidFill>
                  <a:srgbClr val="434343"/>
                </a:solidFill>
                <a:latin typeface="Arial"/>
                <a:cs typeface="Arial"/>
              </a:rPr>
              <a:t>name </a:t>
            </a:r>
            <a:r>
              <a:rPr lang="en-IN" sz="1600" spc="-10" dirty="0" err="1">
                <a:solidFill>
                  <a:srgbClr val="434343"/>
                </a:solidFill>
                <a:latin typeface="Arial"/>
                <a:cs typeface="Arial"/>
              </a:rPr>
              <a:t>TensorFlow</a:t>
            </a:r>
            <a:r>
              <a:rPr lang="en-IN" sz="1600" spc="-10" dirty="0">
                <a:solidFill>
                  <a:srgbClr val="434343"/>
                </a:solidFill>
                <a:latin typeface="Arial"/>
                <a:cs typeface="Arial"/>
              </a:rPr>
              <a:t> derives from the operations that </a:t>
            </a:r>
            <a:r>
              <a:rPr lang="en-IN" sz="1600" b="1" spc="-10" dirty="0">
                <a:solidFill>
                  <a:srgbClr val="434343"/>
                </a:solidFill>
                <a:latin typeface="Arial"/>
                <a:cs typeface="Arial"/>
              </a:rPr>
              <a:t>such neural networks perform on multidimensional data arrays known as ‘tensors</a:t>
            </a:r>
            <a:r>
              <a:rPr lang="en-IN" sz="1600" spc="-10" dirty="0">
                <a:solidFill>
                  <a:srgbClr val="434343"/>
                </a:solidFill>
                <a:latin typeface="Arial"/>
                <a:cs typeface="Arial"/>
              </a:rPr>
              <a:t>’.</a:t>
            </a:r>
          </a:p>
          <a:p>
            <a:pPr marL="457200" lvl="0" indent="-342900">
              <a:buSzPct val="100000"/>
              <a:buChar char="●"/>
            </a:pPr>
            <a:endParaRPr lang="en-IN" sz="1600" spc="-10" dirty="0">
              <a:solidFill>
                <a:srgbClr val="434343"/>
              </a:solidFill>
              <a:latin typeface="Arial"/>
              <a:cs typeface="Arial"/>
            </a:endParaRPr>
          </a:p>
        </p:txBody>
      </p:sp>
    </p:spTree>
    <p:extLst>
      <p:ext uri="{BB962C8B-B14F-4D97-AF65-F5344CB8AC3E}">
        <p14:creationId xmlns:p14="http://schemas.microsoft.com/office/powerpoint/2010/main" val="33051228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Why </a:t>
            </a:r>
            <a:r>
              <a:rPr lang="en-IN" spc="-65" dirty="0" err="1" smtClean="0"/>
              <a:t>TensorFlow</a:t>
            </a:r>
            <a:r>
              <a:rPr lang="en-IN" spc="-65" dirty="0" smtClean="0"/>
              <a:t>?</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4542910"/>
          </a:xfrm>
          <a:prstGeom prst="rect">
            <a:avLst/>
          </a:prstGeom>
        </p:spPr>
        <p:txBody>
          <a:bodyPr vert="horz" wrap="square" lIns="0" tIns="13335" rIns="0" bIns="0" rtlCol="0">
            <a:spAutoFit/>
          </a:bodyPr>
          <a:lstStyle/>
          <a:p>
            <a:r>
              <a:rPr lang="en-IN" sz="1600" spc="-10" dirty="0" smtClean="0">
                <a:solidFill>
                  <a:srgbClr val="434343"/>
                </a:solidFill>
                <a:latin typeface="Arial"/>
                <a:cs typeface="Arial"/>
              </a:rPr>
              <a:t>This </a:t>
            </a:r>
            <a:r>
              <a:rPr lang="en-IN" sz="1600" spc="-10" dirty="0">
                <a:solidFill>
                  <a:srgbClr val="434343"/>
                </a:solidFill>
                <a:latin typeface="Arial"/>
                <a:cs typeface="Arial"/>
              </a:rPr>
              <a:t>is a dialogue between 2 persons on “Why </a:t>
            </a:r>
            <a:r>
              <a:rPr lang="en-IN" sz="1600" spc="-10" dirty="0" err="1">
                <a:solidFill>
                  <a:srgbClr val="434343"/>
                </a:solidFill>
                <a:latin typeface="Arial"/>
                <a:cs typeface="Arial"/>
              </a:rPr>
              <a:t>Tensorflow</a:t>
            </a:r>
            <a:r>
              <a:rPr lang="en-IN" sz="1600" spc="-10" dirty="0" smtClean="0">
                <a:solidFill>
                  <a:srgbClr val="434343"/>
                </a:solidFill>
                <a:latin typeface="Arial"/>
                <a:cs typeface="Arial"/>
              </a:rPr>
              <a:t>?”</a:t>
            </a:r>
          </a:p>
          <a:p>
            <a:pPr marL="285750" indent="-285750">
              <a:buFont typeface="Arial" panose="020B0604020202020204" pitchFamily="34" charset="0"/>
              <a:buChar char="•"/>
            </a:pPr>
            <a:endParaRPr lang="en-IN" sz="1600" spc="-10" dirty="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a:solidFill>
                  <a:srgbClr val="434343"/>
                </a:solidFill>
                <a:latin typeface="Arial"/>
                <a:cs typeface="Arial"/>
              </a:rPr>
              <a:t>Person 1: </a:t>
            </a:r>
            <a:r>
              <a:rPr lang="en-IN" sz="1600" spc="-10" dirty="0">
                <a:solidFill>
                  <a:srgbClr val="434343"/>
                </a:solidFill>
                <a:latin typeface="Arial"/>
                <a:cs typeface="Arial"/>
              </a:rPr>
              <a:t>Well it’s an ML framework</a:t>
            </a:r>
            <a:r>
              <a:rPr lang="en-IN" sz="1600" spc="-10" dirty="0" smtClean="0">
                <a:solidFill>
                  <a:srgbClr val="434343"/>
                </a:solidFill>
                <a:latin typeface="Arial"/>
                <a:cs typeface="Arial"/>
              </a:rPr>
              <a:t>!!</a:t>
            </a:r>
          </a:p>
          <a:p>
            <a:pPr marL="285750" indent="-285750">
              <a:spcAft>
                <a:spcPts val="130"/>
              </a:spcAft>
              <a:buFont typeface="Arial" panose="020B0604020202020204" pitchFamily="34" charset="0"/>
              <a:buChar char="•"/>
            </a:pPr>
            <a:endParaRPr lang="en-IN" sz="600" spc="-10" dirty="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smtClean="0">
                <a:solidFill>
                  <a:srgbClr val="434343"/>
                </a:solidFill>
                <a:latin typeface="Arial"/>
                <a:cs typeface="Arial"/>
              </a:rPr>
              <a:t>Person 2: </a:t>
            </a:r>
            <a:r>
              <a:rPr lang="en-IN" sz="1600" spc="-10" dirty="0" smtClean="0">
                <a:solidFill>
                  <a:srgbClr val="434343"/>
                </a:solidFill>
                <a:latin typeface="Arial"/>
                <a:cs typeface="Arial"/>
              </a:rPr>
              <a:t>But isn’t it is a complex one, I know a few which are very simple and easy to use like </a:t>
            </a:r>
            <a:r>
              <a:rPr lang="en-IN" sz="1600" spc="-10" dirty="0" err="1" smtClean="0">
                <a:solidFill>
                  <a:srgbClr val="434343"/>
                </a:solidFill>
                <a:latin typeface="Arial"/>
                <a:cs typeface="Arial"/>
              </a:rPr>
              <a:t>Sci</a:t>
            </a:r>
            <a:r>
              <a:rPr lang="en-IN" sz="1600" spc="-10" dirty="0" smtClean="0">
                <a:solidFill>
                  <a:srgbClr val="434343"/>
                </a:solidFill>
                <a:latin typeface="Arial"/>
                <a:cs typeface="Arial"/>
              </a:rPr>
              <a:t>-Kit learn, </a:t>
            </a:r>
            <a:r>
              <a:rPr lang="en-IN" sz="1600" spc="-10" dirty="0" err="1" smtClean="0">
                <a:solidFill>
                  <a:srgbClr val="434343"/>
                </a:solidFill>
                <a:latin typeface="Arial"/>
                <a:cs typeface="Arial"/>
              </a:rPr>
              <a:t>PyTorch</a:t>
            </a:r>
            <a:r>
              <a:rPr lang="en-IN" sz="1600" spc="-10" dirty="0" smtClean="0">
                <a:solidFill>
                  <a:srgbClr val="434343"/>
                </a:solidFill>
                <a:latin typeface="Arial"/>
                <a:cs typeface="Arial"/>
              </a:rPr>
              <a:t>, </a:t>
            </a:r>
            <a:r>
              <a:rPr lang="en-IN" sz="1600" spc="-10" dirty="0" err="1" smtClean="0">
                <a:solidFill>
                  <a:srgbClr val="434343"/>
                </a:solidFill>
                <a:latin typeface="Arial"/>
                <a:cs typeface="Arial"/>
              </a:rPr>
              <a:t>Keras</a:t>
            </a:r>
            <a:r>
              <a:rPr lang="en-IN" sz="1600" spc="-10" dirty="0" smtClean="0">
                <a:solidFill>
                  <a:srgbClr val="434343"/>
                </a:solidFill>
                <a:latin typeface="Arial"/>
                <a:cs typeface="Arial"/>
              </a:rPr>
              <a:t>, etc. Why to use </a:t>
            </a:r>
            <a:r>
              <a:rPr lang="en-IN" sz="1600" spc="-10" dirty="0" err="1" smtClean="0">
                <a:solidFill>
                  <a:srgbClr val="434343"/>
                </a:solidFill>
                <a:latin typeface="Arial"/>
                <a:cs typeface="Arial"/>
              </a:rPr>
              <a:t>Tensoflow</a:t>
            </a:r>
            <a:r>
              <a:rPr lang="en-IN" sz="1600" spc="-10" dirty="0" smtClean="0">
                <a:solidFill>
                  <a:srgbClr val="434343"/>
                </a:solidFill>
                <a:latin typeface="Arial"/>
                <a:cs typeface="Arial"/>
              </a:rPr>
              <a:t>?</a:t>
            </a:r>
          </a:p>
          <a:p>
            <a:pPr marL="285750" indent="-285750">
              <a:spcAft>
                <a:spcPts val="130"/>
              </a:spcAft>
              <a:buFont typeface="Arial" panose="020B0604020202020204" pitchFamily="34" charset="0"/>
              <a:buChar char="•"/>
            </a:pPr>
            <a:endParaRPr lang="en-IN" sz="600" spc="-10" dirty="0" smtClean="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smtClean="0">
                <a:solidFill>
                  <a:srgbClr val="434343"/>
                </a:solidFill>
                <a:latin typeface="Arial"/>
                <a:cs typeface="Arial"/>
              </a:rPr>
              <a:t>Person </a:t>
            </a:r>
            <a:r>
              <a:rPr lang="en-IN" sz="1600" b="1" spc="-10" dirty="0">
                <a:solidFill>
                  <a:srgbClr val="434343"/>
                </a:solidFill>
                <a:latin typeface="Arial"/>
                <a:cs typeface="Arial"/>
              </a:rPr>
              <a:t>1: </a:t>
            </a:r>
            <a:r>
              <a:rPr lang="en-IN" sz="1600" spc="-10" dirty="0">
                <a:solidFill>
                  <a:srgbClr val="434343"/>
                </a:solidFill>
                <a:latin typeface="Arial"/>
                <a:cs typeface="Arial"/>
              </a:rPr>
              <a:t>Ok, Can you implement your own Model in </a:t>
            </a:r>
            <a:r>
              <a:rPr lang="en-IN" sz="1600" spc="-10" dirty="0" err="1">
                <a:solidFill>
                  <a:srgbClr val="434343"/>
                </a:solidFill>
                <a:latin typeface="Arial"/>
                <a:cs typeface="Arial"/>
              </a:rPr>
              <a:t>Sci</a:t>
            </a:r>
            <a:r>
              <a:rPr lang="en-IN" sz="1600" spc="-10" dirty="0">
                <a:solidFill>
                  <a:srgbClr val="434343"/>
                </a:solidFill>
                <a:latin typeface="Arial"/>
                <a:cs typeface="Arial"/>
              </a:rPr>
              <a:t>-Kit learn and scale it if you want</a:t>
            </a:r>
            <a:r>
              <a:rPr lang="en-IN" sz="1600" spc="-10" dirty="0" smtClean="0">
                <a:solidFill>
                  <a:srgbClr val="434343"/>
                </a:solidFill>
                <a:latin typeface="Arial"/>
                <a:cs typeface="Arial"/>
              </a:rPr>
              <a:t>?</a:t>
            </a:r>
          </a:p>
          <a:p>
            <a:pPr>
              <a:spcAft>
                <a:spcPts val="130"/>
              </a:spcAft>
            </a:pPr>
            <a:endParaRPr lang="en-IN" sz="600" spc="-10" dirty="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smtClean="0">
                <a:solidFill>
                  <a:srgbClr val="434343"/>
                </a:solidFill>
                <a:latin typeface="Arial"/>
                <a:cs typeface="Arial"/>
              </a:rPr>
              <a:t>Person 2: </a:t>
            </a:r>
            <a:r>
              <a:rPr lang="en-IN" sz="1600" spc="-10" dirty="0" smtClean="0">
                <a:solidFill>
                  <a:srgbClr val="434343"/>
                </a:solidFill>
                <a:latin typeface="Arial"/>
                <a:cs typeface="Arial"/>
              </a:rPr>
              <a:t>No</a:t>
            </a:r>
            <a:r>
              <a:rPr lang="en-IN" sz="1600" spc="-10" dirty="0">
                <a:solidFill>
                  <a:srgbClr val="434343"/>
                </a:solidFill>
                <a:latin typeface="Arial"/>
                <a:cs typeface="Arial"/>
              </a:rPr>
              <a:t>. Ok but then for Deep Learning, why not to use </a:t>
            </a:r>
            <a:r>
              <a:rPr lang="en-IN" sz="1600" spc="-10" dirty="0" err="1">
                <a:solidFill>
                  <a:srgbClr val="434343"/>
                </a:solidFill>
                <a:latin typeface="Arial"/>
                <a:cs typeface="Arial"/>
              </a:rPr>
              <a:t>Keras</a:t>
            </a:r>
            <a:r>
              <a:rPr lang="en-IN" sz="1600" spc="-10" dirty="0">
                <a:solidFill>
                  <a:srgbClr val="434343"/>
                </a:solidFill>
                <a:latin typeface="Arial"/>
                <a:cs typeface="Arial"/>
              </a:rPr>
              <a:t> or </a:t>
            </a:r>
            <a:r>
              <a:rPr lang="en-IN" sz="1600" spc="-10" dirty="0" err="1">
                <a:solidFill>
                  <a:srgbClr val="434343"/>
                </a:solidFill>
                <a:latin typeface="Arial"/>
                <a:cs typeface="Arial"/>
              </a:rPr>
              <a:t>PyTorch</a:t>
            </a:r>
            <a:r>
              <a:rPr lang="en-IN" sz="1600" spc="-10" dirty="0">
                <a:solidFill>
                  <a:srgbClr val="434343"/>
                </a:solidFill>
                <a:latin typeface="Arial"/>
                <a:cs typeface="Arial"/>
              </a:rPr>
              <a:t>? It has so many models already available in it</a:t>
            </a:r>
            <a:r>
              <a:rPr lang="en-IN" sz="1600" spc="-10" dirty="0" smtClean="0">
                <a:solidFill>
                  <a:srgbClr val="434343"/>
                </a:solidFill>
                <a:latin typeface="Arial"/>
                <a:cs typeface="Arial"/>
              </a:rPr>
              <a:t>.</a:t>
            </a:r>
          </a:p>
          <a:p>
            <a:pPr marL="285750" indent="-285750">
              <a:spcAft>
                <a:spcPts val="130"/>
              </a:spcAft>
              <a:buFont typeface="Arial" panose="020B0604020202020204" pitchFamily="34" charset="0"/>
              <a:buChar char="•"/>
            </a:pPr>
            <a:endParaRPr lang="en-IN" sz="600" spc="-10" dirty="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a:solidFill>
                  <a:srgbClr val="434343"/>
                </a:solidFill>
                <a:latin typeface="Arial"/>
                <a:cs typeface="Arial"/>
              </a:rPr>
              <a:t>Person 1: </a:t>
            </a:r>
            <a:r>
              <a:rPr lang="en-IN" sz="1600" spc="-10" dirty="0" err="1">
                <a:solidFill>
                  <a:srgbClr val="434343"/>
                </a:solidFill>
                <a:latin typeface="Arial"/>
                <a:cs typeface="Arial"/>
              </a:rPr>
              <a:t>Tensorflow</a:t>
            </a:r>
            <a:r>
              <a:rPr lang="en-IN" sz="1600" spc="-10" dirty="0">
                <a:solidFill>
                  <a:srgbClr val="434343"/>
                </a:solidFill>
                <a:latin typeface="Arial"/>
                <a:cs typeface="Arial"/>
              </a:rPr>
              <a:t> is not only limited to implementing your own models. It also has lot many models available in it. And apart from that you can do a large scale distributed model training without writing complex infrastructure around your code or develop models which need to be deployed on mobile platforms</a:t>
            </a:r>
            <a:r>
              <a:rPr lang="en-IN" sz="1600" spc="-10" dirty="0" smtClean="0">
                <a:solidFill>
                  <a:srgbClr val="434343"/>
                </a:solidFill>
                <a:latin typeface="Arial"/>
                <a:cs typeface="Arial"/>
              </a:rPr>
              <a:t>.</a:t>
            </a:r>
          </a:p>
          <a:p>
            <a:pPr marL="285750" indent="-285750">
              <a:spcAft>
                <a:spcPts val="130"/>
              </a:spcAft>
              <a:buFont typeface="Arial" panose="020B0604020202020204" pitchFamily="34" charset="0"/>
              <a:buChar char="•"/>
            </a:pPr>
            <a:endParaRPr lang="en-IN" sz="600" spc="-10" dirty="0">
              <a:solidFill>
                <a:srgbClr val="434343"/>
              </a:solidFill>
              <a:latin typeface="Arial"/>
              <a:cs typeface="Arial"/>
            </a:endParaRPr>
          </a:p>
          <a:p>
            <a:pPr marL="285750" indent="-285750">
              <a:spcAft>
                <a:spcPts val="130"/>
              </a:spcAft>
              <a:buFont typeface="Arial" panose="020B0604020202020204" pitchFamily="34" charset="0"/>
              <a:buChar char="•"/>
            </a:pPr>
            <a:r>
              <a:rPr lang="en-IN" sz="1600" b="1" spc="-10" dirty="0">
                <a:solidFill>
                  <a:srgbClr val="434343"/>
                </a:solidFill>
                <a:latin typeface="Arial"/>
                <a:cs typeface="Arial"/>
              </a:rPr>
              <a:t>Person 2: </a:t>
            </a:r>
            <a:r>
              <a:rPr lang="en-IN" sz="1600" spc="-10" dirty="0">
                <a:solidFill>
                  <a:srgbClr val="434343"/>
                </a:solidFill>
                <a:latin typeface="Arial"/>
                <a:cs typeface="Arial"/>
              </a:rPr>
              <a:t>Ok. Now I understand “Why </a:t>
            </a:r>
            <a:r>
              <a:rPr lang="en-IN" sz="1600" spc="-10" dirty="0" err="1">
                <a:solidFill>
                  <a:srgbClr val="434343"/>
                </a:solidFill>
                <a:latin typeface="Arial"/>
                <a:cs typeface="Arial"/>
              </a:rPr>
              <a:t>Tensorflow</a:t>
            </a:r>
            <a:r>
              <a:rPr lang="en-IN" sz="1600" spc="-10" dirty="0" smtClean="0">
                <a:solidFill>
                  <a:srgbClr val="434343"/>
                </a:solidFill>
                <a:latin typeface="Arial"/>
                <a:cs typeface="Arial"/>
              </a:rPr>
              <a:t>?”</a:t>
            </a:r>
            <a:endParaRPr lang="en-IN" sz="1600" spc="-10" dirty="0">
              <a:solidFill>
                <a:srgbClr val="434343"/>
              </a:solidFill>
              <a:latin typeface="Arial"/>
              <a:cs typeface="Arial"/>
            </a:endParaRPr>
          </a:p>
        </p:txBody>
      </p:sp>
    </p:spTree>
    <p:extLst>
      <p:ext uri="{BB962C8B-B14F-4D97-AF65-F5344CB8AC3E}">
        <p14:creationId xmlns:p14="http://schemas.microsoft.com/office/powerpoint/2010/main" val="411416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2305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What </a:t>
            </a:r>
            <a:r>
              <a:rPr lang="en-IN" spc="-65" dirty="0" err="1" smtClean="0"/>
              <a:t>TensorFlow</a:t>
            </a:r>
            <a:r>
              <a:rPr lang="en-IN" spc="-65" dirty="0" smtClean="0"/>
              <a:t> does for You?</a:t>
            </a:r>
            <a:endParaRPr sz="1400" spc="15" dirty="0"/>
          </a:p>
        </p:txBody>
      </p:sp>
      <p:sp>
        <p:nvSpPr>
          <p:cNvPr id="6" name="object 6"/>
          <p:cNvSpPr/>
          <p:nvPr/>
        </p:nvSpPr>
        <p:spPr>
          <a:xfrm>
            <a:off x="720851" y="3103124"/>
            <a:ext cx="7705725" cy="349782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876503" y="3142112"/>
            <a:ext cx="7146290" cy="3337452"/>
          </a:xfrm>
          <a:prstGeom prst="rect">
            <a:avLst/>
          </a:prstGeom>
        </p:spPr>
        <p:txBody>
          <a:bodyPr vert="horz" wrap="square" lIns="0" tIns="13335" rIns="0" bIns="0" rtlCol="0">
            <a:spAutoFit/>
          </a:bodyPr>
          <a:lstStyle/>
          <a:p>
            <a:pPr marL="285750" indent="-285750">
              <a:buFont typeface="Arial" panose="020B0604020202020204" pitchFamily="34" charset="0"/>
              <a:buChar char="•"/>
            </a:pPr>
            <a:endParaRPr lang="en-IN" sz="800" spc="-10" dirty="0" smtClean="0">
              <a:solidFill>
                <a:srgbClr val="434343"/>
              </a:solidFill>
              <a:latin typeface="Arial"/>
              <a:cs typeface="Arial"/>
            </a:endParaRPr>
          </a:p>
          <a:p>
            <a:pPr marL="285750" indent="-285750">
              <a:buFont typeface="Arial" panose="020B0604020202020204" pitchFamily="34" charset="0"/>
              <a:buChar char="•"/>
            </a:pPr>
            <a:r>
              <a:rPr lang="en-IN" sz="1600" b="1" spc="-10" dirty="0" smtClean="0">
                <a:solidFill>
                  <a:srgbClr val="434343"/>
                </a:solidFill>
                <a:latin typeface="Arial"/>
                <a:cs typeface="Arial"/>
              </a:rPr>
              <a:t>What </a:t>
            </a:r>
            <a:r>
              <a:rPr lang="en-IN" sz="1600" b="1" spc="-10" dirty="0">
                <a:solidFill>
                  <a:srgbClr val="434343"/>
                </a:solidFill>
                <a:latin typeface="Arial"/>
                <a:cs typeface="Arial"/>
              </a:rPr>
              <a:t>is Scalability?</a:t>
            </a:r>
          </a:p>
          <a:p>
            <a:pPr marL="285750" indent="-285750">
              <a:buFont typeface="Arial" panose="020B0604020202020204" pitchFamily="34" charset="0"/>
              <a:buChar char="•"/>
            </a:pPr>
            <a:r>
              <a:rPr lang="en-IN" sz="1600" spc="-10" dirty="0">
                <a:solidFill>
                  <a:srgbClr val="434343"/>
                </a:solidFill>
                <a:latin typeface="Arial"/>
                <a:cs typeface="Arial"/>
              </a:rPr>
              <a:t>Think of a Smart Traffic Management System of </a:t>
            </a:r>
            <a:r>
              <a:rPr lang="en-IN" sz="1600" spc="-10" dirty="0" smtClean="0">
                <a:solidFill>
                  <a:srgbClr val="434343"/>
                </a:solidFill>
                <a:latin typeface="Arial"/>
                <a:cs typeface="Arial"/>
              </a:rPr>
              <a:t>Ahmedabad city </a:t>
            </a:r>
            <a:r>
              <a:rPr lang="en-IN" sz="1600" spc="-10" dirty="0">
                <a:solidFill>
                  <a:srgbClr val="434343"/>
                </a:solidFill>
                <a:latin typeface="Arial"/>
                <a:cs typeface="Arial"/>
              </a:rPr>
              <a:t>:</a:t>
            </a:r>
            <a:r>
              <a:rPr lang="en-IN" sz="1600" spc="-10" dirty="0" smtClean="0">
                <a:solidFill>
                  <a:srgbClr val="434343"/>
                </a:solidFill>
                <a:latin typeface="Arial"/>
                <a:cs typeface="Arial"/>
              </a:rPr>
              <a:t>D</a:t>
            </a:r>
            <a:endParaRPr lang="en-IN" sz="1600" spc="-10" dirty="0">
              <a:solidFill>
                <a:srgbClr val="434343"/>
              </a:solidFill>
              <a:latin typeface="Arial"/>
              <a:cs typeface="Arial"/>
            </a:endParaRPr>
          </a:p>
          <a:p>
            <a:pPr marL="742950" lvl="1" indent="-285750">
              <a:buFont typeface="Arial" panose="020B0604020202020204" pitchFamily="34" charset="0"/>
              <a:buChar char="•"/>
            </a:pPr>
            <a:r>
              <a:rPr lang="en-IN" sz="1600" spc="-10" dirty="0">
                <a:solidFill>
                  <a:srgbClr val="434343"/>
                </a:solidFill>
                <a:latin typeface="Arial"/>
                <a:cs typeface="Arial"/>
              </a:rPr>
              <a:t>Roads having 4 lanes, number of cross-roads, and not for a single area -&gt; so much of Computation Data</a:t>
            </a:r>
          </a:p>
          <a:p>
            <a:pPr marL="742950" lvl="1" indent="-285750">
              <a:buFont typeface="Arial" panose="020B0604020202020204" pitchFamily="34" charset="0"/>
              <a:buChar char="•"/>
            </a:pPr>
            <a:r>
              <a:rPr lang="en-IN" sz="1600" spc="-10" dirty="0">
                <a:solidFill>
                  <a:srgbClr val="434343"/>
                </a:solidFill>
                <a:latin typeface="Arial"/>
                <a:cs typeface="Arial"/>
              </a:rPr>
              <a:t>Streaming data, Continues data, Decision in </a:t>
            </a:r>
            <a:r>
              <a:rPr lang="en-IN" sz="1600" spc="-10" dirty="0" smtClean="0">
                <a:solidFill>
                  <a:srgbClr val="434343"/>
                </a:solidFill>
                <a:latin typeface="Arial"/>
                <a:cs typeface="Arial"/>
              </a:rPr>
              <a:t>real-time</a:t>
            </a:r>
            <a:endParaRPr lang="en-IN" sz="1600" spc="-10" dirty="0">
              <a:solidFill>
                <a:srgbClr val="434343"/>
              </a:solidFill>
              <a:latin typeface="Arial"/>
              <a:cs typeface="Arial"/>
            </a:endParaRPr>
          </a:p>
          <a:p>
            <a:pPr marL="742950" lvl="1" indent="-285750">
              <a:buFont typeface="Arial" panose="020B0604020202020204" pitchFamily="34" charset="0"/>
              <a:buChar char="•"/>
            </a:pPr>
            <a:r>
              <a:rPr lang="en-IN" sz="1600" spc="-10" dirty="0">
                <a:solidFill>
                  <a:srgbClr val="434343"/>
                </a:solidFill>
                <a:latin typeface="Arial"/>
                <a:cs typeface="Arial"/>
              </a:rPr>
              <a:t>Single Computer cannot handle it</a:t>
            </a:r>
          </a:p>
          <a:p>
            <a:pPr marL="285750" indent="-285750">
              <a:buFont typeface="Arial" panose="020B0604020202020204" pitchFamily="34" charset="0"/>
              <a:buChar char="•"/>
            </a:pPr>
            <a:r>
              <a:rPr lang="en-IN" sz="1600" spc="-10" dirty="0">
                <a:solidFill>
                  <a:srgbClr val="434343"/>
                </a:solidFill>
                <a:latin typeface="Arial"/>
                <a:cs typeface="Arial"/>
              </a:rPr>
              <a:t>Solution?</a:t>
            </a:r>
          </a:p>
          <a:p>
            <a:pPr marL="742950" lvl="1" indent="-285750">
              <a:buFont typeface="Arial" panose="020B0604020202020204" pitchFamily="34" charset="0"/>
              <a:buChar char="•"/>
            </a:pPr>
            <a:r>
              <a:rPr lang="en-IN" sz="1600" spc="-10" dirty="0">
                <a:solidFill>
                  <a:srgbClr val="434343"/>
                </a:solidFill>
                <a:latin typeface="Arial"/>
                <a:cs typeface="Arial"/>
              </a:rPr>
              <a:t>Assign computers </a:t>
            </a:r>
            <a:r>
              <a:rPr lang="en-IN" sz="1600" spc="-10" dirty="0" smtClean="0">
                <a:solidFill>
                  <a:srgbClr val="434343"/>
                </a:solidFill>
                <a:latin typeface="Arial"/>
                <a:cs typeface="Arial"/>
              </a:rPr>
              <a:t>area/range wise then </a:t>
            </a:r>
            <a:r>
              <a:rPr lang="en-IN" sz="1600" spc="-10" dirty="0">
                <a:solidFill>
                  <a:srgbClr val="434343"/>
                </a:solidFill>
                <a:latin typeface="Arial"/>
                <a:cs typeface="Arial"/>
              </a:rPr>
              <a:t>integrate all of them, this is no more a complex task today</a:t>
            </a:r>
          </a:p>
          <a:p>
            <a:pPr marL="285750" indent="-285750">
              <a:buFont typeface="Arial" panose="020B0604020202020204" pitchFamily="34" charset="0"/>
              <a:buChar char="•"/>
            </a:pPr>
            <a:r>
              <a:rPr lang="en-IN" sz="1600" spc="-10" dirty="0">
                <a:solidFill>
                  <a:srgbClr val="434343"/>
                </a:solidFill>
                <a:latin typeface="Arial"/>
                <a:cs typeface="Arial"/>
              </a:rPr>
              <a:t>Why?</a:t>
            </a:r>
          </a:p>
          <a:p>
            <a:pPr marL="742950" lvl="1" indent="-285750">
              <a:buFont typeface="Arial" panose="020B0604020202020204" pitchFamily="34" charset="0"/>
              <a:buChar char="•"/>
            </a:pPr>
            <a:r>
              <a:rPr lang="en-IN" sz="1600" spc="-10" dirty="0" err="1">
                <a:solidFill>
                  <a:srgbClr val="434343"/>
                </a:solidFill>
                <a:latin typeface="Arial"/>
                <a:cs typeface="Arial"/>
              </a:rPr>
              <a:t>TensorFlow</a:t>
            </a:r>
            <a:r>
              <a:rPr lang="en-IN" sz="1600" spc="-10" dirty="0">
                <a:solidFill>
                  <a:srgbClr val="434343"/>
                </a:solidFill>
                <a:latin typeface="Arial"/>
                <a:cs typeface="Arial"/>
              </a:rPr>
              <a:t> will take care of </a:t>
            </a:r>
            <a:r>
              <a:rPr lang="en-IN" sz="1600" spc="-10" dirty="0" smtClean="0">
                <a:solidFill>
                  <a:srgbClr val="434343"/>
                </a:solidFill>
                <a:latin typeface="Arial"/>
                <a:cs typeface="Arial"/>
              </a:rPr>
              <a:t>it!!</a:t>
            </a:r>
          </a:p>
          <a:p>
            <a:pPr marL="742950" lvl="1" indent="-285750">
              <a:buFont typeface="Arial" panose="020B0604020202020204" pitchFamily="34" charset="0"/>
              <a:buChar char="•"/>
            </a:pPr>
            <a:r>
              <a:rPr lang="en-IN" sz="1600" spc="-10" dirty="0" smtClean="0">
                <a:solidFill>
                  <a:srgbClr val="434343"/>
                </a:solidFill>
                <a:latin typeface="Arial"/>
                <a:cs typeface="Arial"/>
              </a:rPr>
              <a:t>It can </a:t>
            </a:r>
            <a:r>
              <a:rPr lang="en-IN" sz="1600" spc="-10" dirty="0">
                <a:solidFill>
                  <a:srgbClr val="434343"/>
                </a:solidFill>
                <a:latin typeface="Arial"/>
                <a:cs typeface="Arial"/>
              </a:rPr>
              <a:t>scale the hardware/software requirements by </a:t>
            </a:r>
            <a:r>
              <a:rPr lang="en-IN" sz="1600" spc="-10" dirty="0" smtClean="0">
                <a:solidFill>
                  <a:srgbClr val="434343"/>
                </a:solidFill>
                <a:latin typeface="Arial"/>
                <a:cs typeface="Arial"/>
              </a:rPr>
              <a:t>clustering as per the requirement</a:t>
            </a:r>
            <a:endParaRPr lang="en-IN" sz="1600" spc="-10" dirty="0">
              <a:solidFill>
                <a:srgbClr val="434343"/>
              </a:solidFill>
              <a:latin typeface="Arial"/>
              <a:cs typeface="Arial"/>
            </a:endParaRPr>
          </a:p>
        </p:txBody>
      </p:sp>
      <p:sp>
        <p:nvSpPr>
          <p:cNvPr id="10" name="object 6"/>
          <p:cNvSpPr/>
          <p:nvPr/>
        </p:nvSpPr>
        <p:spPr>
          <a:xfrm>
            <a:off x="733551" y="1559052"/>
            <a:ext cx="7705725" cy="1383696"/>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lang="en-IN" sz="1600" spc="-10" dirty="0">
              <a:solidFill>
                <a:srgbClr val="434343"/>
              </a:solidFill>
              <a:latin typeface="Arial"/>
              <a:cs typeface="Arial"/>
            </a:endParaRPr>
          </a:p>
        </p:txBody>
      </p:sp>
      <p:sp>
        <p:nvSpPr>
          <p:cNvPr id="8" name="TextBox 7"/>
          <p:cNvSpPr txBox="1"/>
          <p:nvPr/>
        </p:nvSpPr>
        <p:spPr>
          <a:xfrm>
            <a:off x="798677" y="1578370"/>
            <a:ext cx="7146290" cy="1600438"/>
          </a:xfrm>
          <a:prstGeom prst="rect">
            <a:avLst/>
          </a:prstGeom>
          <a:noFill/>
        </p:spPr>
        <p:txBody>
          <a:bodyPr wrap="square" rtlCol="0">
            <a:spAutoFit/>
          </a:bodyPr>
          <a:lstStyle/>
          <a:p>
            <a:pPr marL="285750" indent="-285750">
              <a:buFont typeface="Arial" panose="020B0604020202020204" pitchFamily="34" charset="0"/>
              <a:buChar char="•"/>
            </a:pPr>
            <a:r>
              <a:rPr lang="en-IN" sz="1600" spc="-10" dirty="0">
                <a:solidFill>
                  <a:srgbClr val="434343"/>
                </a:solidFill>
                <a:latin typeface="Arial"/>
                <a:cs typeface="Arial"/>
              </a:rPr>
              <a:t>Calculation on large data set includes so much of boring Mathematics, Equations, etc.</a:t>
            </a:r>
          </a:p>
          <a:p>
            <a:pPr marL="285750" indent="-285750">
              <a:buFont typeface="Arial" panose="020B0604020202020204" pitchFamily="34" charset="0"/>
              <a:buChar char="•"/>
            </a:pPr>
            <a:r>
              <a:rPr lang="en-IN" sz="1600" spc="-10" dirty="0">
                <a:solidFill>
                  <a:srgbClr val="434343"/>
                </a:solidFill>
                <a:latin typeface="Arial"/>
                <a:cs typeface="Arial"/>
              </a:rPr>
              <a:t>Implementation of it from scratch all the time is a bit cumbersome task</a:t>
            </a:r>
          </a:p>
          <a:p>
            <a:pPr marL="285750" indent="-285750">
              <a:buFont typeface="Arial" panose="020B0604020202020204" pitchFamily="34" charset="0"/>
              <a:buChar char="•"/>
            </a:pPr>
            <a:r>
              <a:rPr lang="en-IN" sz="1600" spc="-10" dirty="0">
                <a:solidFill>
                  <a:srgbClr val="434343"/>
                </a:solidFill>
                <a:latin typeface="Arial"/>
                <a:cs typeface="Arial"/>
              </a:rPr>
              <a:t>Code will also be complex</a:t>
            </a:r>
          </a:p>
          <a:p>
            <a:pPr marL="285750" indent="-285750">
              <a:buFont typeface="Arial" panose="020B0604020202020204" pitchFamily="34" charset="0"/>
              <a:buChar char="•"/>
            </a:pPr>
            <a:r>
              <a:rPr lang="en-IN" sz="1600" spc="-10" dirty="0" err="1">
                <a:solidFill>
                  <a:srgbClr val="434343"/>
                </a:solidFill>
                <a:latin typeface="Arial"/>
                <a:cs typeface="Arial"/>
              </a:rPr>
              <a:t>TensorFlow</a:t>
            </a:r>
            <a:r>
              <a:rPr lang="en-IN" sz="1600" spc="-10" dirty="0">
                <a:solidFill>
                  <a:srgbClr val="434343"/>
                </a:solidFill>
                <a:latin typeface="Arial"/>
                <a:cs typeface="Arial"/>
              </a:rPr>
              <a:t> is Scalable</a:t>
            </a:r>
          </a:p>
          <a:p>
            <a:endParaRPr lang="en-IN" dirty="0"/>
          </a:p>
        </p:txBody>
      </p:sp>
    </p:spTree>
    <p:extLst>
      <p:ext uri="{BB962C8B-B14F-4D97-AF65-F5344CB8AC3E}">
        <p14:creationId xmlns:p14="http://schemas.microsoft.com/office/powerpoint/2010/main" val="39249532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2305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What </a:t>
            </a:r>
            <a:r>
              <a:rPr lang="en-IN" spc="-65" dirty="0" err="1" smtClean="0"/>
              <a:t>TensorFlow</a:t>
            </a:r>
            <a:r>
              <a:rPr lang="en-IN" spc="-65" dirty="0" smtClean="0"/>
              <a:t> does for You?</a:t>
            </a:r>
            <a:endParaRPr sz="1400" spc="15" dirty="0"/>
          </a:p>
        </p:txBody>
      </p:sp>
      <p:sp>
        <p:nvSpPr>
          <p:cNvPr id="6" name="object 6"/>
          <p:cNvSpPr/>
          <p:nvPr/>
        </p:nvSpPr>
        <p:spPr>
          <a:xfrm>
            <a:off x="719136" y="1566499"/>
            <a:ext cx="7705725" cy="2929302"/>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3" y="1627688"/>
            <a:ext cx="7146290" cy="3091231"/>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Creates </a:t>
            </a:r>
            <a:r>
              <a:rPr lang="en-IN" sz="1600" spc="-10" dirty="0">
                <a:solidFill>
                  <a:srgbClr val="434343"/>
                </a:solidFill>
                <a:latin typeface="Arial"/>
                <a:cs typeface="Arial"/>
              </a:rPr>
              <a:t>own environment, takes care of everything you will need!</a:t>
            </a: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Manage memory allocations</a:t>
            </a: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Create some variable, you can scale it, make them global</a:t>
            </a: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Statistical and Deep Learning both methods can be implemented</a:t>
            </a:r>
          </a:p>
          <a:p>
            <a:pPr marL="285750" indent="-285750">
              <a:buFont typeface="Arial" panose="020B0604020202020204" pitchFamily="34" charset="0"/>
              <a:buChar char="•"/>
            </a:pPr>
            <a:r>
              <a:rPr lang="en-IN" sz="1600" spc="-10" dirty="0">
                <a:solidFill>
                  <a:srgbClr val="434343"/>
                </a:solidFill>
                <a:latin typeface="Arial"/>
                <a:cs typeface="Arial"/>
              </a:rPr>
              <a:t>3D list, computation of Graph is fast because of the very powerful and Optimised Data Structure</a:t>
            </a: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Good for Research and Testing</a:t>
            </a: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Useful for Production level coding</a:t>
            </a:r>
          </a:p>
          <a:p>
            <a:pPr marL="285750" indent="-285750">
              <a:lnSpc>
                <a:spcPct val="150000"/>
              </a:lnSpc>
              <a:buFont typeface="Arial" panose="020B0604020202020204" pitchFamily="34" charset="0"/>
              <a:buChar char="•"/>
            </a:pPr>
            <a:endParaRPr lang="en-IN" sz="1600" spc="-10" dirty="0">
              <a:solidFill>
                <a:srgbClr val="434343"/>
              </a:solidFill>
              <a:latin typeface="Arial"/>
              <a:cs typeface="Arial"/>
            </a:endParaRPr>
          </a:p>
        </p:txBody>
      </p:sp>
      <p:pic>
        <p:nvPicPr>
          <p:cNvPr id="1028" name="Picture 4" descr="Image result for genius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62248" y="4718919"/>
            <a:ext cx="3619500" cy="189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5232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IN"/>
          </a:p>
        </p:txBody>
      </p:sp>
      <p:pic>
        <p:nvPicPr>
          <p:cNvPr id="7" name="Shape 1213" descr="giphy.gif"/>
          <p:cNvPicPr preferRelativeResize="0"/>
          <p:nvPr/>
        </p:nvPicPr>
        <p:blipFill rotWithShape="1">
          <a:blip r:embed="rId2">
            <a:alphaModFix/>
          </a:blip>
          <a:srcRect b="5997"/>
          <a:stretch/>
        </p:blipFill>
        <p:spPr>
          <a:xfrm>
            <a:off x="0" y="1"/>
            <a:ext cx="9144000" cy="6858000"/>
          </a:xfrm>
          <a:prstGeom prst="rect">
            <a:avLst/>
          </a:prstGeom>
          <a:noFill/>
          <a:ln>
            <a:noFill/>
          </a:ln>
        </p:spPr>
      </p:pic>
    </p:spTree>
    <p:extLst>
      <p:ext uri="{BB962C8B-B14F-4D97-AF65-F5344CB8AC3E}">
        <p14:creationId xmlns:p14="http://schemas.microsoft.com/office/powerpoint/2010/main" val="35989891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220"/>
          <p:cNvPicPr preferRelativeResize="0"/>
          <p:nvPr/>
        </p:nvPicPr>
        <p:blipFill rotWithShape="1">
          <a:blip r:embed="rId2">
            <a:alphaModFix/>
          </a:blip>
          <a:srcRect t="4379"/>
          <a:stretch/>
        </p:blipFill>
        <p:spPr>
          <a:xfrm>
            <a:off x="630237" y="2819400"/>
            <a:ext cx="4556825" cy="3268075"/>
          </a:xfrm>
          <a:prstGeom prst="rect">
            <a:avLst/>
          </a:prstGeom>
          <a:noFill/>
          <a:ln>
            <a:noFill/>
          </a:ln>
        </p:spPr>
      </p:pic>
      <p:cxnSp>
        <p:nvCxnSpPr>
          <p:cNvPr id="7" name="Shape 1222"/>
          <p:cNvCxnSpPr/>
          <p:nvPr/>
        </p:nvCxnSpPr>
        <p:spPr>
          <a:xfrm>
            <a:off x="1639981" y="3090537"/>
            <a:ext cx="2769300" cy="2725800"/>
          </a:xfrm>
          <a:prstGeom prst="straightConnector1">
            <a:avLst/>
          </a:prstGeom>
          <a:noFill/>
          <a:ln w="9525" cap="flat" cmpd="sng">
            <a:solidFill>
              <a:srgbClr val="FF0000"/>
            </a:solidFill>
            <a:prstDash val="solid"/>
            <a:round/>
            <a:headEnd type="none" w="lg" len="lg"/>
            <a:tailEnd type="none" w="lg" len="lg"/>
          </a:ln>
        </p:spPr>
      </p:cxnSp>
      <p:pic>
        <p:nvPicPr>
          <p:cNvPr id="8" name="Shape 1223"/>
          <p:cNvPicPr preferRelativeResize="0"/>
          <p:nvPr/>
        </p:nvPicPr>
        <p:blipFill rotWithShape="1">
          <a:blip r:embed="rId3">
            <a:alphaModFix/>
          </a:blip>
          <a:srcRect r="46429"/>
          <a:stretch/>
        </p:blipFill>
        <p:spPr>
          <a:xfrm>
            <a:off x="6400800" y="4217937"/>
            <a:ext cx="1558475" cy="623400"/>
          </a:xfrm>
          <a:prstGeom prst="rect">
            <a:avLst/>
          </a:prstGeom>
          <a:noFill/>
          <a:ln>
            <a:noFill/>
          </a:ln>
        </p:spPr>
      </p:pic>
      <p:sp>
        <p:nvSpPr>
          <p:cNvPr id="9"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a:t>How do you Classify these Points</a:t>
            </a:r>
            <a:r>
              <a:rPr lang="en-IN" dirty="0" smtClean="0"/>
              <a:t>?</a:t>
            </a:r>
            <a:endParaRPr lang="en-IN" kern="0" spc="15" dirty="0" smtClean="0"/>
          </a:p>
        </p:txBody>
      </p:sp>
    </p:spTree>
    <p:extLst>
      <p:ext uri="{BB962C8B-B14F-4D97-AF65-F5344CB8AC3E}">
        <p14:creationId xmlns:p14="http://schemas.microsoft.com/office/powerpoint/2010/main" val="129386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Okay, how </a:t>
            </a:r>
            <a:r>
              <a:rPr lang="en-IN" dirty="0"/>
              <a:t>do you Classify these Points</a:t>
            </a:r>
            <a:r>
              <a:rPr lang="en-IN" dirty="0" smtClean="0"/>
              <a:t>?</a:t>
            </a:r>
            <a:endParaRPr lang="en-IN" kern="0" spc="15" dirty="0" smtClean="0"/>
          </a:p>
        </p:txBody>
      </p:sp>
      <p:pic>
        <p:nvPicPr>
          <p:cNvPr id="10" name="Shape 1229"/>
          <p:cNvPicPr preferRelativeResize="0"/>
          <p:nvPr/>
        </p:nvPicPr>
        <p:blipFill>
          <a:blip r:embed="rId3">
            <a:alphaModFix/>
          </a:blip>
          <a:stretch>
            <a:fillRect/>
          </a:stretch>
        </p:blipFill>
        <p:spPr>
          <a:xfrm>
            <a:off x="798677" y="2895600"/>
            <a:ext cx="4459123" cy="3273874"/>
          </a:xfrm>
          <a:prstGeom prst="rect">
            <a:avLst/>
          </a:prstGeom>
          <a:noFill/>
          <a:ln>
            <a:noFill/>
          </a:ln>
        </p:spPr>
      </p:pic>
      <p:pic>
        <p:nvPicPr>
          <p:cNvPr id="11" name="Shape 952"/>
          <p:cNvPicPr preferRelativeResize="0"/>
          <p:nvPr/>
        </p:nvPicPr>
        <p:blipFill>
          <a:blip r:embed="rId4">
            <a:alphaModFix/>
          </a:blip>
          <a:stretch>
            <a:fillRect/>
          </a:stretch>
        </p:blipFill>
        <p:spPr>
          <a:xfrm>
            <a:off x="6629400" y="4280063"/>
            <a:ext cx="1462075" cy="504948"/>
          </a:xfrm>
          <a:prstGeom prst="rect">
            <a:avLst/>
          </a:prstGeom>
          <a:noFill/>
          <a:ln>
            <a:noFill/>
          </a:ln>
        </p:spPr>
      </p:pic>
    </p:spTree>
    <p:extLst>
      <p:ext uri="{BB962C8B-B14F-4D97-AF65-F5344CB8AC3E}">
        <p14:creationId xmlns:p14="http://schemas.microsoft.com/office/powerpoint/2010/main" val="237264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1238"/>
          <p:cNvPicPr preferRelativeResize="0"/>
          <p:nvPr/>
        </p:nvPicPr>
        <p:blipFill>
          <a:blip r:embed="rId2">
            <a:alphaModFix/>
          </a:blip>
          <a:stretch>
            <a:fillRect/>
          </a:stretch>
        </p:blipFill>
        <p:spPr>
          <a:xfrm>
            <a:off x="801170" y="2667000"/>
            <a:ext cx="3733299" cy="3752574"/>
          </a:xfrm>
          <a:prstGeom prst="rect">
            <a:avLst/>
          </a:prstGeom>
          <a:noFill/>
          <a:ln>
            <a:noFill/>
          </a:ln>
        </p:spPr>
      </p:pic>
      <p:sp>
        <p:nvSpPr>
          <p:cNvPr id="4"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Okay okay, but now?</a:t>
            </a:r>
            <a:endParaRPr lang="en-IN" kern="0" spc="15" dirty="0" smtClean="0"/>
          </a:p>
        </p:txBody>
      </p:sp>
      <p:sp>
        <p:nvSpPr>
          <p:cNvPr id="5" name="object 11"/>
          <p:cNvSpPr/>
          <p:nvPr/>
        </p:nvSpPr>
        <p:spPr>
          <a:xfrm>
            <a:off x="5029200" y="3620314"/>
            <a:ext cx="3891725" cy="1845945"/>
          </a:xfrm>
          <a:custGeom>
            <a:avLst/>
            <a:gdLst/>
            <a:ahLst/>
            <a:cxnLst/>
            <a:rect l="l" t="t" r="r" b="b"/>
            <a:pathLst>
              <a:path w="6576059" h="1152525">
                <a:moveTo>
                  <a:pt x="0" y="1152143"/>
                </a:moveTo>
                <a:lnTo>
                  <a:pt x="6576059" y="1152143"/>
                </a:lnTo>
                <a:lnTo>
                  <a:pt x="6576059" y="0"/>
                </a:lnTo>
                <a:lnTo>
                  <a:pt x="0" y="0"/>
                </a:lnTo>
                <a:lnTo>
                  <a:pt x="0" y="1152143"/>
                </a:lnTo>
                <a:close/>
              </a:path>
            </a:pathLst>
          </a:custGeom>
          <a:solidFill>
            <a:srgbClr val="FFFFFF"/>
          </a:solidFill>
        </p:spPr>
        <p:txBody>
          <a:bodyPr wrap="square" lIns="0" tIns="0" rIns="0" bIns="0" rtlCol="0"/>
          <a:lstStyle/>
          <a:p>
            <a:endParaRPr/>
          </a:p>
        </p:txBody>
      </p:sp>
      <p:sp>
        <p:nvSpPr>
          <p:cNvPr id="6" name="TextBox 5"/>
          <p:cNvSpPr txBox="1"/>
          <p:nvPr/>
        </p:nvSpPr>
        <p:spPr>
          <a:xfrm>
            <a:off x="5146262" y="3943121"/>
            <a:ext cx="3657600" cy="1200329"/>
          </a:xfrm>
          <a:prstGeom prst="rect">
            <a:avLst/>
          </a:prstGeom>
          <a:noFill/>
        </p:spPr>
        <p:txBody>
          <a:bodyPr wrap="square" rtlCol="0">
            <a:spAutoFit/>
          </a:bodyPr>
          <a:lstStyle/>
          <a:p>
            <a:pPr lvl="0"/>
            <a:r>
              <a:rPr lang="en-IN" spc="-15" dirty="0">
                <a:solidFill>
                  <a:srgbClr val="434343"/>
                </a:solidFill>
                <a:latin typeface="Arial"/>
                <a:cs typeface="Arial"/>
              </a:rPr>
              <a:t>Non </a:t>
            </a:r>
            <a:r>
              <a:rPr lang="en-IN" spc="-15" dirty="0" err="1">
                <a:solidFill>
                  <a:srgbClr val="434343"/>
                </a:solidFill>
                <a:latin typeface="Arial"/>
                <a:cs typeface="Arial"/>
              </a:rPr>
              <a:t>linearities</a:t>
            </a:r>
            <a:r>
              <a:rPr lang="en-IN" spc="-15" dirty="0">
                <a:solidFill>
                  <a:srgbClr val="434343"/>
                </a:solidFill>
                <a:latin typeface="Arial"/>
                <a:cs typeface="Arial"/>
              </a:rPr>
              <a:t> are tough to model. In complex datasets, the task becomes very cumbersome. What is the solution</a:t>
            </a:r>
            <a:r>
              <a:rPr lang="en-IN" spc="-15" dirty="0" smtClean="0">
                <a:solidFill>
                  <a:srgbClr val="434343"/>
                </a:solidFill>
                <a:latin typeface="Arial"/>
                <a:cs typeface="Arial"/>
              </a:rPr>
              <a:t>?</a:t>
            </a:r>
          </a:p>
        </p:txBody>
      </p:sp>
    </p:spTree>
    <p:extLst>
      <p:ext uri="{BB962C8B-B14F-4D97-AF65-F5344CB8AC3E}">
        <p14:creationId xmlns:p14="http://schemas.microsoft.com/office/powerpoint/2010/main" val="2296327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677" y="538331"/>
            <a:ext cx="2268220" cy="742315"/>
          </a:xfrm>
          <a:prstGeom prst="rect">
            <a:avLst/>
          </a:prstGeom>
        </p:spPr>
        <p:txBody>
          <a:bodyPr vert="horz" wrap="square" lIns="0" tIns="75565" rIns="0" bIns="0" rtlCol="0">
            <a:spAutoFit/>
          </a:bodyPr>
          <a:lstStyle/>
          <a:p>
            <a:pPr marL="12700">
              <a:lnSpc>
                <a:spcPct val="100000"/>
              </a:lnSpc>
              <a:spcBef>
                <a:spcPts val="595"/>
              </a:spcBef>
            </a:pPr>
            <a:r>
              <a:rPr spc="-30" dirty="0"/>
              <a:t>Hype </a:t>
            </a:r>
            <a:r>
              <a:rPr spc="35" dirty="0"/>
              <a:t>or</a:t>
            </a:r>
            <a:r>
              <a:rPr spc="-185" dirty="0"/>
              <a:t> </a:t>
            </a:r>
            <a:r>
              <a:rPr spc="-30" dirty="0"/>
              <a:t>Reality?</a:t>
            </a:r>
          </a:p>
          <a:p>
            <a:pPr marL="12700">
              <a:lnSpc>
                <a:spcPct val="100000"/>
              </a:lnSpc>
              <a:spcBef>
                <a:spcPts val="345"/>
              </a:spcBef>
            </a:pPr>
            <a:r>
              <a:rPr sz="1600" spc="-50" dirty="0"/>
              <a:t>Deep </a:t>
            </a:r>
            <a:r>
              <a:rPr sz="1600" spc="5" dirty="0"/>
              <a:t>Learning </a:t>
            </a:r>
            <a:r>
              <a:rPr sz="1600" spc="50" dirty="0"/>
              <a:t>at</a:t>
            </a:r>
            <a:r>
              <a:rPr sz="1600" spc="-170" dirty="0"/>
              <a:t> </a:t>
            </a:r>
            <a:r>
              <a:rPr sz="1600" spc="-15" dirty="0"/>
              <a:t>Google</a:t>
            </a:r>
            <a:endParaRPr sz="1600"/>
          </a:p>
        </p:txBody>
      </p:sp>
      <p:sp>
        <p:nvSpPr>
          <p:cNvPr id="3" name="object 3"/>
          <p:cNvSpPr/>
          <p:nvPr/>
        </p:nvSpPr>
        <p:spPr>
          <a:xfrm>
            <a:off x="716280" y="1527047"/>
            <a:ext cx="7815833" cy="464591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72668"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5" name="object 5"/>
          <p:cNvSpPr/>
          <p:nvPr/>
        </p:nvSpPr>
        <p:spPr>
          <a:xfrm>
            <a:off x="772668"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ln w="3175">
            <a:solidFill>
              <a:srgbClr val="D9D9D9"/>
            </a:solidFill>
          </a:ln>
        </p:spPr>
        <p:txBody>
          <a:bodyPr wrap="square" lIns="0" tIns="0" rIns="0" bIns="0" rtlCol="0"/>
          <a:lstStyle/>
          <a:p>
            <a:endParaRPr/>
          </a:p>
        </p:txBody>
      </p:sp>
      <p:sp>
        <p:nvSpPr>
          <p:cNvPr id="6" name="object 6"/>
          <p:cNvSpPr/>
          <p:nvPr/>
        </p:nvSpPr>
        <p:spPr>
          <a:xfrm>
            <a:off x="963167" y="1667255"/>
            <a:ext cx="7287768" cy="422452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763923" cy="445635"/>
          </a:xfrm>
          <a:prstGeom prst="rect">
            <a:avLst/>
          </a:prstGeom>
        </p:spPr>
        <p:txBody>
          <a:bodyPr vert="horz" wrap="square" lIns="0" tIns="75565" rIns="0" bIns="0" rtlCol="0">
            <a:spAutoFit/>
          </a:bodyPr>
          <a:lstStyle/>
          <a:p>
            <a:pPr marL="12700">
              <a:lnSpc>
                <a:spcPct val="100000"/>
              </a:lnSpc>
              <a:spcBef>
                <a:spcPts val="595"/>
              </a:spcBef>
            </a:pPr>
            <a:r>
              <a:rPr lang="en-IN" spc="15" dirty="0"/>
              <a:t>Inspired </a:t>
            </a:r>
            <a:r>
              <a:rPr lang="en-IN" spc="-10" dirty="0"/>
              <a:t>by </a:t>
            </a:r>
            <a:r>
              <a:rPr lang="en-IN" spc="25" dirty="0"/>
              <a:t>the</a:t>
            </a:r>
            <a:r>
              <a:rPr lang="en-IN" spc="-265" dirty="0"/>
              <a:t> </a:t>
            </a:r>
            <a:r>
              <a:rPr lang="en-IN" dirty="0"/>
              <a:t>human </a:t>
            </a:r>
            <a:r>
              <a:rPr lang="en-IN" spc="-5" dirty="0" smtClean="0"/>
              <a:t>Brain</a:t>
            </a:r>
            <a:endParaRPr sz="1600" dirty="0"/>
          </a:p>
        </p:txBody>
      </p:sp>
      <p:sp>
        <p:nvSpPr>
          <p:cNvPr id="5" name="object 5"/>
          <p:cNvSpPr/>
          <p:nvPr/>
        </p:nvSpPr>
        <p:spPr>
          <a:xfrm>
            <a:off x="664463" y="1527047"/>
            <a:ext cx="7815833" cy="320725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20851" y="1559052"/>
            <a:ext cx="7705725" cy="3096895"/>
          </a:xfrm>
          <a:custGeom>
            <a:avLst/>
            <a:gdLst/>
            <a:ahLst/>
            <a:cxnLst/>
            <a:rect l="l" t="t" r="r" b="b"/>
            <a:pathLst>
              <a:path w="7705725" h="3096895">
                <a:moveTo>
                  <a:pt x="0" y="3096768"/>
                </a:moveTo>
                <a:lnTo>
                  <a:pt x="7705344" y="3096768"/>
                </a:lnTo>
                <a:lnTo>
                  <a:pt x="7705344" y="0"/>
                </a:lnTo>
                <a:lnTo>
                  <a:pt x="0" y="0"/>
                </a:lnTo>
                <a:lnTo>
                  <a:pt x="0" y="3096768"/>
                </a:lnTo>
                <a:close/>
              </a:path>
            </a:pathLst>
          </a:custGeom>
          <a:solidFill>
            <a:srgbClr val="FFFFFF"/>
          </a:solidFill>
        </p:spPr>
        <p:txBody>
          <a:bodyPr wrap="square" lIns="0" tIns="0" rIns="0" bIns="0" rtlCol="0"/>
          <a:lstStyle/>
          <a:p>
            <a:endParaRPr/>
          </a:p>
        </p:txBody>
      </p:sp>
      <p:sp>
        <p:nvSpPr>
          <p:cNvPr id="7" name="object 7"/>
          <p:cNvSpPr/>
          <p:nvPr/>
        </p:nvSpPr>
        <p:spPr>
          <a:xfrm>
            <a:off x="932688" y="1700783"/>
            <a:ext cx="3959352" cy="189585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572000" y="1664207"/>
            <a:ext cx="3621024" cy="2066544"/>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720851" y="1559052"/>
            <a:ext cx="7705725" cy="3096895"/>
          </a:xfrm>
          <a:prstGeom prst="rect">
            <a:avLst/>
          </a:prstGeom>
          <a:ln w="3175">
            <a:solidFill>
              <a:srgbClr val="D9D9D9"/>
            </a:solidFill>
          </a:ln>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spcBef>
                <a:spcPts val="55"/>
              </a:spcBef>
            </a:pPr>
            <a:endParaRPr sz="3150" dirty="0">
              <a:latin typeface="Times New Roman"/>
              <a:cs typeface="Times New Roman"/>
            </a:endParaRPr>
          </a:p>
          <a:p>
            <a:pPr marL="301625">
              <a:lnSpc>
                <a:spcPct val="100000"/>
              </a:lnSpc>
            </a:pPr>
            <a:r>
              <a:rPr sz="1700" spc="-40" dirty="0">
                <a:solidFill>
                  <a:srgbClr val="434343"/>
                </a:solidFill>
                <a:latin typeface="Arial"/>
                <a:cs typeface="Arial"/>
              </a:rPr>
              <a:t>An</a:t>
            </a:r>
            <a:r>
              <a:rPr sz="1700" spc="-60" dirty="0">
                <a:solidFill>
                  <a:srgbClr val="434343"/>
                </a:solidFill>
                <a:latin typeface="Arial"/>
                <a:cs typeface="Arial"/>
              </a:rPr>
              <a:t> </a:t>
            </a:r>
            <a:r>
              <a:rPr sz="1700" spc="15" dirty="0">
                <a:solidFill>
                  <a:srgbClr val="434343"/>
                </a:solidFill>
                <a:latin typeface="Arial"/>
                <a:cs typeface="Arial"/>
              </a:rPr>
              <a:t>artificial</a:t>
            </a:r>
            <a:r>
              <a:rPr sz="1700" spc="-75" dirty="0">
                <a:solidFill>
                  <a:srgbClr val="434343"/>
                </a:solidFill>
                <a:latin typeface="Arial"/>
                <a:cs typeface="Arial"/>
              </a:rPr>
              <a:t> </a:t>
            </a:r>
            <a:r>
              <a:rPr sz="1700" spc="-10" dirty="0">
                <a:solidFill>
                  <a:srgbClr val="434343"/>
                </a:solidFill>
                <a:latin typeface="Arial"/>
                <a:cs typeface="Arial"/>
              </a:rPr>
              <a:t>neuron</a:t>
            </a:r>
            <a:r>
              <a:rPr sz="1700" spc="-105" dirty="0">
                <a:solidFill>
                  <a:srgbClr val="434343"/>
                </a:solidFill>
                <a:latin typeface="Arial"/>
                <a:cs typeface="Arial"/>
              </a:rPr>
              <a:t> </a:t>
            </a:r>
            <a:r>
              <a:rPr sz="1700" spc="15" dirty="0">
                <a:solidFill>
                  <a:srgbClr val="434343"/>
                </a:solidFill>
                <a:latin typeface="Arial"/>
                <a:cs typeface="Arial"/>
              </a:rPr>
              <a:t>contains</a:t>
            </a:r>
            <a:r>
              <a:rPr sz="1700" spc="-120" dirty="0">
                <a:solidFill>
                  <a:srgbClr val="434343"/>
                </a:solidFill>
                <a:latin typeface="Arial"/>
                <a:cs typeface="Arial"/>
              </a:rPr>
              <a:t> </a:t>
            </a:r>
            <a:r>
              <a:rPr sz="1700" spc="-30" dirty="0">
                <a:solidFill>
                  <a:srgbClr val="434343"/>
                </a:solidFill>
                <a:latin typeface="Arial"/>
                <a:cs typeface="Arial"/>
              </a:rPr>
              <a:t>a </a:t>
            </a:r>
            <a:r>
              <a:rPr sz="1700" spc="-5" dirty="0">
                <a:solidFill>
                  <a:srgbClr val="F57B00"/>
                </a:solidFill>
                <a:latin typeface="Arial"/>
                <a:cs typeface="Arial"/>
              </a:rPr>
              <a:t>nonlinear</a:t>
            </a:r>
            <a:r>
              <a:rPr sz="1700" spc="-125" dirty="0">
                <a:solidFill>
                  <a:srgbClr val="F57B00"/>
                </a:solidFill>
                <a:latin typeface="Arial"/>
                <a:cs typeface="Arial"/>
              </a:rPr>
              <a:t> </a:t>
            </a:r>
            <a:r>
              <a:rPr sz="1700" spc="15" dirty="0">
                <a:solidFill>
                  <a:srgbClr val="F57B00"/>
                </a:solidFill>
                <a:latin typeface="Arial"/>
                <a:cs typeface="Arial"/>
              </a:rPr>
              <a:t>activation</a:t>
            </a:r>
            <a:r>
              <a:rPr sz="1700" spc="-105" dirty="0">
                <a:solidFill>
                  <a:srgbClr val="F57B00"/>
                </a:solidFill>
                <a:latin typeface="Arial"/>
                <a:cs typeface="Arial"/>
              </a:rPr>
              <a:t> </a:t>
            </a:r>
            <a:r>
              <a:rPr sz="1700" spc="30" dirty="0">
                <a:solidFill>
                  <a:srgbClr val="F57B00"/>
                </a:solidFill>
                <a:latin typeface="Arial"/>
                <a:cs typeface="Arial"/>
              </a:rPr>
              <a:t>function</a:t>
            </a:r>
            <a:r>
              <a:rPr sz="1700" spc="-70" dirty="0">
                <a:solidFill>
                  <a:srgbClr val="F57B00"/>
                </a:solidFill>
                <a:latin typeface="Arial"/>
                <a:cs typeface="Arial"/>
              </a:rPr>
              <a:t> </a:t>
            </a:r>
            <a:r>
              <a:rPr sz="1700" spc="-10" dirty="0">
                <a:solidFill>
                  <a:srgbClr val="434343"/>
                </a:solidFill>
                <a:latin typeface="Arial"/>
                <a:cs typeface="Arial"/>
              </a:rPr>
              <a:t>and</a:t>
            </a:r>
            <a:r>
              <a:rPr sz="1700" spc="-60" dirty="0">
                <a:solidFill>
                  <a:srgbClr val="434343"/>
                </a:solidFill>
                <a:latin typeface="Arial"/>
                <a:cs typeface="Arial"/>
              </a:rPr>
              <a:t> </a:t>
            </a:r>
            <a:r>
              <a:rPr sz="1700" spc="-5" dirty="0">
                <a:solidFill>
                  <a:srgbClr val="434343"/>
                </a:solidFill>
                <a:latin typeface="Arial"/>
                <a:cs typeface="Arial"/>
              </a:rPr>
              <a:t>has</a:t>
            </a:r>
            <a:endParaRPr sz="1700" dirty="0">
              <a:latin typeface="Arial"/>
              <a:cs typeface="Arial"/>
            </a:endParaRPr>
          </a:p>
          <a:p>
            <a:pPr marL="301625">
              <a:lnSpc>
                <a:spcPct val="100000"/>
              </a:lnSpc>
            </a:pPr>
            <a:r>
              <a:rPr sz="1700" spc="-25" dirty="0">
                <a:solidFill>
                  <a:srgbClr val="434343"/>
                </a:solidFill>
                <a:latin typeface="Arial"/>
                <a:cs typeface="Arial"/>
              </a:rPr>
              <a:t>several</a:t>
            </a:r>
            <a:r>
              <a:rPr sz="1700" spc="-95" dirty="0">
                <a:solidFill>
                  <a:srgbClr val="434343"/>
                </a:solidFill>
                <a:latin typeface="Arial"/>
                <a:cs typeface="Arial"/>
              </a:rPr>
              <a:t> </a:t>
            </a:r>
            <a:r>
              <a:rPr sz="1700" spc="20" dirty="0">
                <a:solidFill>
                  <a:srgbClr val="434343"/>
                </a:solidFill>
                <a:latin typeface="Arial"/>
                <a:cs typeface="Arial"/>
              </a:rPr>
              <a:t>incoming</a:t>
            </a:r>
            <a:r>
              <a:rPr sz="1700" spc="-105" dirty="0">
                <a:solidFill>
                  <a:srgbClr val="434343"/>
                </a:solidFill>
                <a:latin typeface="Arial"/>
                <a:cs typeface="Arial"/>
              </a:rPr>
              <a:t> </a:t>
            </a:r>
            <a:r>
              <a:rPr sz="1700" spc="-10" dirty="0">
                <a:solidFill>
                  <a:srgbClr val="434343"/>
                </a:solidFill>
                <a:latin typeface="Arial"/>
                <a:cs typeface="Arial"/>
              </a:rPr>
              <a:t>and</a:t>
            </a:r>
            <a:r>
              <a:rPr sz="1700" spc="-60" dirty="0">
                <a:solidFill>
                  <a:srgbClr val="434343"/>
                </a:solidFill>
                <a:latin typeface="Arial"/>
                <a:cs typeface="Arial"/>
              </a:rPr>
              <a:t> </a:t>
            </a:r>
            <a:r>
              <a:rPr sz="1700" spc="15" dirty="0">
                <a:solidFill>
                  <a:srgbClr val="434343"/>
                </a:solidFill>
                <a:latin typeface="Arial"/>
                <a:cs typeface="Arial"/>
              </a:rPr>
              <a:t>outgoing</a:t>
            </a:r>
            <a:r>
              <a:rPr sz="1700" spc="-100" dirty="0">
                <a:solidFill>
                  <a:srgbClr val="434343"/>
                </a:solidFill>
                <a:latin typeface="Arial"/>
                <a:cs typeface="Arial"/>
              </a:rPr>
              <a:t> </a:t>
            </a:r>
            <a:r>
              <a:rPr sz="1700" spc="5" dirty="0">
                <a:solidFill>
                  <a:srgbClr val="F57B00"/>
                </a:solidFill>
                <a:latin typeface="Arial"/>
                <a:cs typeface="Arial"/>
              </a:rPr>
              <a:t>weighted</a:t>
            </a:r>
            <a:r>
              <a:rPr sz="1700" spc="-130" dirty="0">
                <a:solidFill>
                  <a:srgbClr val="F57B00"/>
                </a:solidFill>
                <a:latin typeface="Arial"/>
                <a:cs typeface="Arial"/>
              </a:rPr>
              <a:t> </a:t>
            </a:r>
            <a:r>
              <a:rPr sz="1700" spc="5" dirty="0">
                <a:solidFill>
                  <a:srgbClr val="F57B00"/>
                </a:solidFill>
                <a:latin typeface="Arial"/>
                <a:cs typeface="Arial"/>
              </a:rPr>
              <a:t>connections</a:t>
            </a:r>
            <a:r>
              <a:rPr sz="1700" spc="5" dirty="0">
                <a:solidFill>
                  <a:srgbClr val="434343"/>
                </a:solidFill>
                <a:latin typeface="Arial"/>
                <a:cs typeface="Arial"/>
              </a:rPr>
              <a:t>.</a:t>
            </a:r>
            <a:endParaRPr sz="1700" dirty="0">
              <a:latin typeface="Arial"/>
              <a:cs typeface="Arial"/>
            </a:endParaRPr>
          </a:p>
        </p:txBody>
      </p:sp>
      <p:sp>
        <p:nvSpPr>
          <p:cNvPr id="10" name="object 10"/>
          <p:cNvSpPr/>
          <p:nvPr/>
        </p:nvSpPr>
        <p:spPr>
          <a:xfrm>
            <a:off x="664463" y="4779264"/>
            <a:ext cx="7815833" cy="1549146"/>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124455" y="4811267"/>
            <a:ext cx="6301740" cy="1438910"/>
          </a:xfrm>
          <a:custGeom>
            <a:avLst/>
            <a:gdLst/>
            <a:ahLst/>
            <a:cxnLst/>
            <a:rect l="l" t="t" r="r" b="b"/>
            <a:pathLst>
              <a:path w="6301740" h="1438910">
                <a:moveTo>
                  <a:pt x="0" y="1438655"/>
                </a:moveTo>
                <a:lnTo>
                  <a:pt x="6301740" y="1438655"/>
                </a:lnTo>
                <a:lnTo>
                  <a:pt x="6301740" y="0"/>
                </a:lnTo>
                <a:lnTo>
                  <a:pt x="0" y="0"/>
                </a:lnTo>
                <a:lnTo>
                  <a:pt x="0" y="1438655"/>
                </a:lnTo>
                <a:close/>
              </a:path>
            </a:pathLst>
          </a:custGeom>
          <a:solidFill>
            <a:srgbClr val="FFFFFF"/>
          </a:solidFill>
        </p:spPr>
        <p:txBody>
          <a:bodyPr wrap="square" lIns="0" tIns="0" rIns="0" bIns="0" rtlCol="0"/>
          <a:lstStyle/>
          <a:p>
            <a:endParaRPr/>
          </a:p>
        </p:txBody>
      </p:sp>
      <p:sp>
        <p:nvSpPr>
          <p:cNvPr id="12" name="object 12"/>
          <p:cNvSpPr/>
          <p:nvPr/>
        </p:nvSpPr>
        <p:spPr>
          <a:xfrm>
            <a:off x="720851" y="4811267"/>
            <a:ext cx="1905" cy="1438910"/>
          </a:xfrm>
          <a:custGeom>
            <a:avLst/>
            <a:gdLst/>
            <a:ahLst/>
            <a:cxnLst/>
            <a:rect l="l" t="t" r="r" b="b"/>
            <a:pathLst>
              <a:path w="1904" h="1438910">
                <a:moveTo>
                  <a:pt x="0" y="1438655"/>
                </a:moveTo>
                <a:lnTo>
                  <a:pt x="1524" y="1438655"/>
                </a:lnTo>
                <a:lnTo>
                  <a:pt x="1524" y="0"/>
                </a:lnTo>
                <a:lnTo>
                  <a:pt x="0" y="0"/>
                </a:lnTo>
                <a:lnTo>
                  <a:pt x="0" y="1438655"/>
                </a:lnTo>
                <a:close/>
              </a:path>
            </a:pathLst>
          </a:custGeom>
          <a:solidFill>
            <a:srgbClr val="FFFFFF"/>
          </a:solidFill>
        </p:spPr>
        <p:txBody>
          <a:bodyPr wrap="square" lIns="0" tIns="0" rIns="0" bIns="0" rtlCol="0"/>
          <a:lstStyle/>
          <a:p>
            <a:endParaRPr/>
          </a:p>
        </p:txBody>
      </p:sp>
      <p:sp>
        <p:nvSpPr>
          <p:cNvPr id="13" name="object 13"/>
          <p:cNvSpPr/>
          <p:nvPr/>
        </p:nvSpPr>
        <p:spPr>
          <a:xfrm>
            <a:off x="720851" y="4811267"/>
            <a:ext cx="7705725" cy="1438910"/>
          </a:xfrm>
          <a:custGeom>
            <a:avLst/>
            <a:gdLst/>
            <a:ahLst/>
            <a:cxnLst/>
            <a:rect l="l" t="t" r="r" b="b"/>
            <a:pathLst>
              <a:path w="7705725" h="1438910">
                <a:moveTo>
                  <a:pt x="0" y="1438655"/>
                </a:moveTo>
                <a:lnTo>
                  <a:pt x="7705344" y="1438655"/>
                </a:lnTo>
                <a:lnTo>
                  <a:pt x="7705344" y="0"/>
                </a:lnTo>
                <a:lnTo>
                  <a:pt x="0" y="0"/>
                </a:lnTo>
                <a:lnTo>
                  <a:pt x="0" y="1438655"/>
                </a:lnTo>
                <a:close/>
              </a:path>
            </a:pathLst>
          </a:custGeom>
          <a:ln w="3175">
            <a:solidFill>
              <a:srgbClr val="D9D9D9"/>
            </a:solidFill>
          </a:ln>
        </p:spPr>
        <p:txBody>
          <a:bodyPr wrap="square" lIns="0" tIns="0" rIns="0" bIns="0" rtlCol="0"/>
          <a:lstStyle/>
          <a:p>
            <a:endParaRPr/>
          </a:p>
        </p:txBody>
      </p:sp>
      <p:sp>
        <p:nvSpPr>
          <p:cNvPr id="14" name="object 14"/>
          <p:cNvSpPr txBox="1"/>
          <p:nvPr/>
        </p:nvSpPr>
        <p:spPr>
          <a:xfrm>
            <a:off x="2124455" y="5139690"/>
            <a:ext cx="6300470" cy="758825"/>
          </a:xfrm>
          <a:prstGeom prst="rect">
            <a:avLst/>
          </a:prstGeom>
        </p:spPr>
        <p:txBody>
          <a:bodyPr vert="horz" wrap="square" lIns="0" tIns="13335" rIns="0" bIns="0" rtlCol="0">
            <a:spAutoFit/>
          </a:bodyPr>
          <a:lstStyle/>
          <a:p>
            <a:pPr marL="160655" marR="128270">
              <a:lnSpc>
                <a:spcPct val="100000"/>
              </a:lnSpc>
              <a:spcBef>
                <a:spcPts val="105"/>
              </a:spcBef>
            </a:pPr>
            <a:r>
              <a:rPr sz="1600" spc="-10" dirty="0">
                <a:solidFill>
                  <a:srgbClr val="434343"/>
                </a:solidFill>
                <a:latin typeface="Arial"/>
                <a:cs typeface="Arial"/>
              </a:rPr>
              <a:t>Neurons</a:t>
            </a:r>
            <a:r>
              <a:rPr sz="1600" spc="-90" dirty="0">
                <a:solidFill>
                  <a:srgbClr val="434343"/>
                </a:solidFill>
                <a:latin typeface="Arial"/>
                <a:cs typeface="Arial"/>
              </a:rPr>
              <a:t> </a:t>
            </a:r>
            <a:r>
              <a:rPr sz="1600" spc="-25" dirty="0">
                <a:solidFill>
                  <a:srgbClr val="434343"/>
                </a:solidFill>
                <a:latin typeface="Arial"/>
                <a:cs typeface="Arial"/>
              </a:rPr>
              <a:t>are</a:t>
            </a:r>
            <a:r>
              <a:rPr sz="1600" spc="-55" dirty="0">
                <a:solidFill>
                  <a:srgbClr val="434343"/>
                </a:solidFill>
                <a:latin typeface="Arial"/>
                <a:cs typeface="Arial"/>
              </a:rPr>
              <a:t> </a:t>
            </a:r>
            <a:r>
              <a:rPr sz="1600" dirty="0">
                <a:solidFill>
                  <a:srgbClr val="F57B00"/>
                </a:solidFill>
                <a:latin typeface="Arial"/>
                <a:cs typeface="Arial"/>
              </a:rPr>
              <a:t>trained</a:t>
            </a:r>
            <a:r>
              <a:rPr sz="1600" spc="-65" dirty="0">
                <a:solidFill>
                  <a:srgbClr val="F57B00"/>
                </a:solidFill>
                <a:latin typeface="Arial"/>
                <a:cs typeface="Arial"/>
              </a:rPr>
              <a:t> </a:t>
            </a:r>
            <a:r>
              <a:rPr sz="1600" spc="40" dirty="0">
                <a:solidFill>
                  <a:srgbClr val="F57B00"/>
                </a:solidFill>
                <a:latin typeface="Arial"/>
                <a:cs typeface="Arial"/>
              </a:rPr>
              <a:t>to</a:t>
            </a:r>
            <a:r>
              <a:rPr sz="1600" spc="-65" dirty="0">
                <a:solidFill>
                  <a:srgbClr val="F57B00"/>
                </a:solidFill>
                <a:latin typeface="Arial"/>
                <a:cs typeface="Arial"/>
              </a:rPr>
              <a:t> </a:t>
            </a:r>
            <a:r>
              <a:rPr sz="1600" spc="20" dirty="0">
                <a:solidFill>
                  <a:srgbClr val="F57B00"/>
                </a:solidFill>
                <a:latin typeface="Arial"/>
                <a:cs typeface="Arial"/>
              </a:rPr>
              <a:t>filter</a:t>
            </a:r>
            <a:r>
              <a:rPr sz="1600" spc="-55" dirty="0">
                <a:solidFill>
                  <a:srgbClr val="F57B00"/>
                </a:solidFill>
                <a:latin typeface="Arial"/>
                <a:cs typeface="Arial"/>
              </a:rPr>
              <a:t> </a:t>
            </a:r>
            <a:r>
              <a:rPr sz="1600" spc="-10" dirty="0">
                <a:solidFill>
                  <a:srgbClr val="F57B00"/>
                </a:solidFill>
                <a:latin typeface="Arial"/>
                <a:cs typeface="Arial"/>
              </a:rPr>
              <a:t>and</a:t>
            </a:r>
            <a:r>
              <a:rPr sz="1600" spc="-65" dirty="0">
                <a:solidFill>
                  <a:srgbClr val="F57B00"/>
                </a:solidFill>
                <a:latin typeface="Arial"/>
                <a:cs typeface="Arial"/>
              </a:rPr>
              <a:t> </a:t>
            </a:r>
            <a:r>
              <a:rPr sz="1600" spc="10" dirty="0">
                <a:solidFill>
                  <a:srgbClr val="F57B00"/>
                </a:solidFill>
                <a:latin typeface="Arial"/>
                <a:cs typeface="Arial"/>
              </a:rPr>
              <a:t>detect</a:t>
            </a:r>
            <a:r>
              <a:rPr sz="1600" spc="-90" dirty="0">
                <a:solidFill>
                  <a:srgbClr val="F57B00"/>
                </a:solidFill>
                <a:latin typeface="Arial"/>
                <a:cs typeface="Arial"/>
              </a:rPr>
              <a:t> </a:t>
            </a:r>
            <a:r>
              <a:rPr sz="1600" spc="10" dirty="0">
                <a:solidFill>
                  <a:srgbClr val="F57B00"/>
                </a:solidFill>
                <a:latin typeface="Arial"/>
                <a:cs typeface="Arial"/>
              </a:rPr>
              <a:t>specific</a:t>
            </a:r>
            <a:r>
              <a:rPr sz="1600" spc="-75" dirty="0">
                <a:solidFill>
                  <a:srgbClr val="F57B00"/>
                </a:solidFill>
                <a:latin typeface="Arial"/>
                <a:cs typeface="Arial"/>
              </a:rPr>
              <a:t> </a:t>
            </a:r>
            <a:r>
              <a:rPr sz="1600" spc="5" dirty="0">
                <a:solidFill>
                  <a:srgbClr val="F57B00"/>
                </a:solidFill>
                <a:latin typeface="Arial"/>
                <a:cs typeface="Arial"/>
              </a:rPr>
              <a:t>features</a:t>
            </a:r>
            <a:r>
              <a:rPr sz="1600" spc="-70" dirty="0">
                <a:solidFill>
                  <a:srgbClr val="F57B00"/>
                </a:solidFill>
                <a:latin typeface="Arial"/>
                <a:cs typeface="Arial"/>
              </a:rPr>
              <a:t> </a:t>
            </a:r>
            <a:r>
              <a:rPr sz="1600" dirty="0">
                <a:solidFill>
                  <a:srgbClr val="434343"/>
                </a:solidFill>
                <a:latin typeface="Arial"/>
                <a:cs typeface="Arial"/>
              </a:rPr>
              <a:t>or</a:t>
            </a:r>
            <a:r>
              <a:rPr sz="1600" spc="-55" dirty="0">
                <a:solidFill>
                  <a:srgbClr val="434343"/>
                </a:solidFill>
                <a:latin typeface="Arial"/>
                <a:cs typeface="Arial"/>
              </a:rPr>
              <a:t> </a:t>
            </a:r>
            <a:r>
              <a:rPr sz="1600" spc="10" dirty="0">
                <a:solidFill>
                  <a:srgbClr val="434343"/>
                </a:solidFill>
                <a:latin typeface="Arial"/>
                <a:cs typeface="Arial"/>
              </a:rPr>
              <a:t>patterns  </a:t>
            </a:r>
            <a:r>
              <a:rPr sz="1600" spc="-45" dirty="0">
                <a:solidFill>
                  <a:srgbClr val="434343"/>
                </a:solidFill>
                <a:latin typeface="Arial"/>
                <a:cs typeface="Arial"/>
              </a:rPr>
              <a:t>(e.g. </a:t>
            </a:r>
            <a:r>
              <a:rPr sz="1600" spc="-55" dirty="0">
                <a:solidFill>
                  <a:srgbClr val="434343"/>
                </a:solidFill>
                <a:latin typeface="Arial"/>
                <a:cs typeface="Arial"/>
              </a:rPr>
              <a:t>edge, </a:t>
            </a:r>
            <a:r>
              <a:rPr sz="1600" spc="-15" dirty="0">
                <a:solidFill>
                  <a:srgbClr val="434343"/>
                </a:solidFill>
                <a:latin typeface="Arial"/>
                <a:cs typeface="Arial"/>
              </a:rPr>
              <a:t>nose) </a:t>
            </a:r>
            <a:r>
              <a:rPr sz="1600" spc="-10" dirty="0">
                <a:solidFill>
                  <a:srgbClr val="434343"/>
                </a:solidFill>
                <a:latin typeface="Arial"/>
                <a:cs typeface="Arial"/>
              </a:rPr>
              <a:t>by receiving </a:t>
            </a:r>
            <a:r>
              <a:rPr sz="1600" dirty="0">
                <a:solidFill>
                  <a:srgbClr val="434343"/>
                </a:solidFill>
                <a:latin typeface="Arial"/>
                <a:cs typeface="Arial"/>
              </a:rPr>
              <a:t>weighted </a:t>
            </a:r>
            <a:r>
              <a:rPr sz="1600" spc="-15" dirty="0">
                <a:solidFill>
                  <a:srgbClr val="434343"/>
                </a:solidFill>
                <a:latin typeface="Arial"/>
                <a:cs typeface="Arial"/>
              </a:rPr>
              <a:t>input, </a:t>
            </a:r>
            <a:r>
              <a:rPr sz="1600" spc="20" dirty="0">
                <a:solidFill>
                  <a:srgbClr val="434343"/>
                </a:solidFill>
                <a:latin typeface="Arial"/>
                <a:cs typeface="Arial"/>
              </a:rPr>
              <a:t>transforming </a:t>
            </a:r>
            <a:r>
              <a:rPr sz="1600" spc="45" dirty="0">
                <a:solidFill>
                  <a:srgbClr val="434343"/>
                </a:solidFill>
                <a:latin typeface="Arial"/>
                <a:cs typeface="Arial"/>
              </a:rPr>
              <a:t>it </a:t>
            </a:r>
            <a:r>
              <a:rPr sz="1600" spc="35" dirty="0">
                <a:solidFill>
                  <a:srgbClr val="434343"/>
                </a:solidFill>
                <a:latin typeface="Arial"/>
                <a:cs typeface="Arial"/>
              </a:rPr>
              <a:t>with  </a:t>
            </a:r>
            <a:r>
              <a:rPr sz="1600" dirty="0">
                <a:solidFill>
                  <a:srgbClr val="434343"/>
                </a:solidFill>
                <a:latin typeface="Arial"/>
                <a:cs typeface="Arial"/>
              </a:rPr>
              <a:t>the</a:t>
            </a:r>
            <a:r>
              <a:rPr sz="1600" spc="-50" dirty="0">
                <a:solidFill>
                  <a:srgbClr val="434343"/>
                </a:solidFill>
                <a:latin typeface="Arial"/>
                <a:cs typeface="Arial"/>
              </a:rPr>
              <a:t> </a:t>
            </a:r>
            <a:r>
              <a:rPr sz="1600" spc="10" dirty="0">
                <a:solidFill>
                  <a:srgbClr val="434343"/>
                </a:solidFill>
                <a:latin typeface="Arial"/>
                <a:cs typeface="Arial"/>
              </a:rPr>
              <a:t>activation</a:t>
            </a:r>
            <a:r>
              <a:rPr sz="1600" spc="-65" dirty="0">
                <a:solidFill>
                  <a:srgbClr val="434343"/>
                </a:solidFill>
                <a:latin typeface="Arial"/>
                <a:cs typeface="Arial"/>
              </a:rPr>
              <a:t> </a:t>
            </a:r>
            <a:r>
              <a:rPr sz="1600" spc="20" dirty="0">
                <a:solidFill>
                  <a:srgbClr val="434343"/>
                </a:solidFill>
                <a:latin typeface="Arial"/>
                <a:cs typeface="Arial"/>
              </a:rPr>
              <a:t>function</a:t>
            </a:r>
            <a:r>
              <a:rPr sz="1600" spc="-65" dirty="0">
                <a:solidFill>
                  <a:srgbClr val="434343"/>
                </a:solidFill>
                <a:latin typeface="Arial"/>
                <a:cs typeface="Arial"/>
              </a:rPr>
              <a:t> </a:t>
            </a:r>
            <a:r>
              <a:rPr sz="1600" spc="-5" dirty="0">
                <a:solidFill>
                  <a:srgbClr val="434343"/>
                </a:solidFill>
                <a:latin typeface="Arial"/>
                <a:cs typeface="Arial"/>
              </a:rPr>
              <a:t>und</a:t>
            </a:r>
            <a:r>
              <a:rPr sz="1600" spc="-65" dirty="0">
                <a:solidFill>
                  <a:srgbClr val="434343"/>
                </a:solidFill>
                <a:latin typeface="Arial"/>
                <a:cs typeface="Arial"/>
              </a:rPr>
              <a:t> </a:t>
            </a:r>
            <a:r>
              <a:rPr sz="1600" dirty="0">
                <a:solidFill>
                  <a:srgbClr val="434343"/>
                </a:solidFill>
                <a:latin typeface="Arial"/>
                <a:cs typeface="Arial"/>
              </a:rPr>
              <a:t>passing</a:t>
            </a:r>
            <a:r>
              <a:rPr sz="1600" spc="-65" dirty="0">
                <a:solidFill>
                  <a:srgbClr val="434343"/>
                </a:solidFill>
                <a:latin typeface="Arial"/>
                <a:cs typeface="Arial"/>
              </a:rPr>
              <a:t> </a:t>
            </a:r>
            <a:r>
              <a:rPr sz="1600" spc="45" dirty="0">
                <a:solidFill>
                  <a:srgbClr val="434343"/>
                </a:solidFill>
                <a:latin typeface="Arial"/>
                <a:cs typeface="Arial"/>
              </a:rPr>
              <a:t>it</a:t>
            </a:r>
            <a:r>
              <a:rPr sz="1600" spc="-60" dirty="0">
                <a:solidFill>
                  <a:srgbClr val="434343"/>
                </a:solidFill>
                <a:latin typeface="Arial"/>
                <a:cs typeface="Arial"/>
              </a:rPr>
              <a:t> </a:t>
            </a:r>
            <a:r>
              <a:rPr sz="1600" spc="40" dirty="0">
                <a:solidFill>
                  <a:srgbClr val="434343"/>
                </a:solidFill>
                <a:latin typeface="Arial"/>
                <a:cs typeface="Arial"/>
              </a:rPr>
              <a:t>to</a:t>
            </a:r>
            <a:r>
              <a:rPr sz="1600" spc="-45"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spc="5" dirty="0">
                <a:solidFill>
                  <a:srgbClr val="434343"/>
                </a:solidFill>
                <a:latin typeface="Arial"/>
                <a:cs typeface="Arial"/>
              </a:rPr>
              <a:t>outgoing</a:t>
            </a:r>
            <a:r>
              <a:rPr sz="1600" spc="-65" dirty="0">
                <a:solidFill>
                  <a:srgbClr val="434343"/>
                </a:solidFill>
                <a:latin typeface="Arial"/>
                <a:cs typeface="Arial"/>
              </a:rPr>
              <a:t> </a:t>
            </a:r>
            <a:r>
              <a:rPr sz="1600" dirty="0">
                <a:solidFill>
                  <a:srgbClr val="434343"/>
                </a:solidFill>
                <a:latin typeface="Arial"/>
                <a:cs typeface="Arial"/>
              </a:rPr>
              <a:t>connections.</a:t>
            </a:r>
            <a:endParaRPr sz="1600">
              <a:latin typeface="Arial"/>
              <a:cs typeface="Arial"/>
            </a:endParaRPr>
          </a:p>
        </p:txBody>
      </p:sp>
      <p:sp>
        <p:nvSpPr>
          <p:cNvPr id="15" name="object 15"/>
          <p:cNvSpPr/>
          <p:nvPr/>
        </p:nvSpPr>
        <p:spPr>
          <a:xfrm>
            <a:off x="1169212" y="5232196"/>
            <a:ext cx="1115568" cy="585216"/>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653726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Modelling a Linear Equation</a:t>
            </a:r>
            <a:endParaRPr lang="en-IN" kern="0" spc="15" dirty="0" smtClean="0"/>
          </a:p>
        </p:txBody>
      </p:sp>
      <p:pic>
        <p:nvPicPr>
          <p:cNvPr id="7" name="Shape 1254"/>
          <p:cNvPicPr preferRelativeResize="0"/>
          <p:nvPr/>
        </p:nvPicPr>
        <p:blipFill>
          <a:blip r:embed="rId2">
            <a:alphaModFix/>
          </a:blip>
          <a:stretch>
            <a:fillRect/>
          </a:stretch>
        </p:blipFill>
        <p:spPr>
          <a:xfrm>
            <a:off x="798677" y="2667000"/>
            <a:ext cx="6591300" cy="3790950"/>
          </a:xfrm>
          <a:prstGeom prst="rect">
            <a:avLst/>
          </a:prstGeom>
          <a:noFill/>
          <a:ln>
            <a:noFill/>
          </a:ln>
        </p:spPr>
      </p:pic>
    </p:spTree>
    <p:extLst>
      <p:ext uri="{BB962C8B-B14F-4D97-AF65-F5344CB8AC3E}">
        <p14:creationId xmlns:p14="http://schemas.microsoft.com/office/powerpoint/2010/main" val="16538720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How to deal with Non-linear Problems</a:t>
            </a:r>
            <a:r>
              <a:rPr lang="en-IN" kern="0" spc="15" dirty="0"/>
              <a:t>?</a:t>
            </a:r>
            <a:endParaRPr lang="en-IN" dirty="0" smtClean="0"/>
          </a:p>
        </p:txBody>
      </p:sp>
      <p:pic>
        <p:nvPicPr>
          <p:cNvPr id="5" name="Shape 1261"/>
          <p:cNvPicPr preferRelativeResize="0"/>
          <p:nvPr/>
        </p:nvPicPr>
        <p:blipFill>
          <a:blip r:embed="rId3">
            <a:alphaModFix/>
          </a:blip>
          <a:stretch>
            <a:fillRect/>
          </a:stretch>
        </p:blipFill>
        <p:spPr>
          <a:xfrm>
            <a:off x="798677" y="1295400"/>
            <a:ext cx="5403322" cy="3763124"/>
          </a:xfrm>
          <a:prstGeom prst="rect">
            <a:avLst/>
          </a:prstGeom>
          <a:noFill/>
          <a:ln>
            <a:noFill/>
          </a:ln>
        </p:spPr>
      </p:pic>
      <p:sp>
        <p:nvSpPr>
          <p:cNvPr id="6" name="object 6"/>
          <p:cNvSpPr/>
          <p:nvPr/>
        </p:nvSpPr>
        <p:spPr>
          <a:xfrm>
            <a:off x="826386" y="5396661"/>
            <a:ext cx="7708014" cy="1152525"/>
          </a:xfrm>
          <a:custGeom>
            <a:avLst/>
            <a:gdLst/>
            <a:ahLst/>
            <a:cxnLst/>
            <a:rect l="l" t="t" r="r" b="b"/>
            <a:pathLst>
              <a:path w="6567170" h="1152525">
                <a:moveTo>
                  <a:pt x="0" y="1152144"/>
                </a:moveTo>
                <a:lnTo>
                  <a:pt x="6566916" y="1152144"/>
                </a:lnTo>
                <a:lnTo>
                  <a:pt x="6566916" y="0"/>
                </a:lnTo>
                <a:lnTo>
                  <a:pt x="0" y="0"/>
                </a:lnTo>
                <a:lnTo>
                  <a:pt x="0" y="1152144"/>
                </a:lnTo>
                <a:close/>
              </a:path>
            </a:pathLst>
          </a:custGeom>
          <a:solidFill>
            <a:srgbClr val="FFFFFF"/>
          </a:solidFill>
        </p:spPr>
        <p:txBody>
          <a:bodyPr wrap="square" lIns="0" tIns="0" rIns="0" bIns="0" rtlCol="0"/>
          <a:lstStyle/>
          <a:p>
            <a:endParaRPr lang="en-IN"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 name="TextBox 2"/>
          <p:cNvSpPr txBox="1"/>
          <p:nvPr/>
        </p:nvSpPr>
        <p:spPr>
          <a:xfrm>
            <a:off x="826386" y="5486400"/>
            <a:ext cx="7708014" cy="923330"/>
          </a:xfrm>
          <a:prstGeom prst="rect">
            <a:avLst/>
          </a:prstGeom>
          <a:noFill/>
        </p:spPr>
        <p:txBody>
          <a:bodyPr wrap="square" rtlCol="0">
            <a:spAutoFit/>
          </a:bodyPr>
          <a:lstStyle/>
          <a:p>
            <a:pPr lvl="0"/>
            <a:r>
              <a:rPr lang="en-IN" spc="-15" dirty="0">
                <a:solidFill>
                  <a:srgbClr val="434343"/>
                </a:solidFill>
                <a:latin typeface="Arial"/>
                <a:cs typeface="Arial"/>
              </a:rPr>
              <a:t>We added a hidden layer of intermediary values. Each yellow node in the hidden layer is a weighted sum of the blue input node values. The output is a weighted sum of the yellow nodes</a:t>
            </a:r>
            <a:r>
              <a:rPr lang="en-IN" spc="-15" dirty="0" smtClean="0">
                <a:solidFill>
                  <a:srgbClr val="434343"/>
                </a:solidFill>
                <a:latin typeface="Arial"/>
                <a:cs typeface="Arial"/>
              </a:rPr>
              <a:t>.</a:t>
            </a:r>
            <a:endParaRPr lang="en-IN" spc="-15" dirty="0">
              <a:solidFill>
                <a:srgbClr val="434343"/>
              </a:solidFill>
              <a:latin typeface="Arial"/>
              <a:cs typeface="Arial"/>
            </a:endParaRPr>
          </a:p>
        </p:txBody>
      </p:sp>
    </p:spTree>
    <p:extLst>
      <p:ext uri="{BB962C8B-B14F-4D97-AF65-F5344CB8AC3E}">
        <p14:creationId xmlns:p14="http://schemas.microsoft.com/office/powerpoint/2010/main" val="35771179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Is it linear? What are we missing?</a:t>
            </a:r>
            <a:endParaRPr lang="en-IN" kern="0" spc="15" dirty="0" smtClean="0"/>
          </a:p>
        </p:txBody>
      </p:sp>
      <p:pic>
        <p:nvPicPr>
          <p:cNvPr id="5" name="Shape 1271" descr="HTTP3JzMTE0OS5wYnNyYy5jb20vYWxidW1zL281OTQvenpiYnN3aWZlL2Vtb3RpY29ucy9zY3JhdGNoLWhlYWQwMy1pZGVhLWFuaW1hdGVkLWFuaW1hdC5naWZjiaYzIwMAloglog.gif"/>
          <p:cNvPicPr preferRelativeResize="0"/>
          <p:nvPr/>
        </p:nvPicPr>
        <p:blipFill>
          <a:blip r:embed="rId2">
            <a:alphaModFix/>
          </a:blip>
          <a:stretch>
            <a:fillRect/>
          </a:stretch>
        </p:blipFill>
        <p:spPr>
          <a:xfrm>
            <a:off x="7620000" y="5303510"/>
            <a:ext cx="1126075" cy="1173490"/>
          </a:xfrm>
          <a:prstGeom prst="rect">
            <a:avLst/>
          </a:prstGeom>
          <a:noFill/>
          <a:ln>
            <a:noFill/>
          </a:ln>
        </p:spPr>
      </p:pic>
      <p:pic>
        <p:nvPicPr>
          <p:cNvPr id="6" name="Shape 1269"/>
          <p:cNvPicPr preferRelativeResize="0"/>
          <p:nvPr/>
        </p:nvPicPr>
        <p:blipFill>
          <a:blip r:embed="rId3">
            <a:alphaModFix/>
          </a:blip>
          <a:stretch>
            <a:fillRect/>
          </a:stretch>
        </p:blipFill>
        <p:spPr>
          <a:xfrm>
            <a:off x="798676" y="1417310"/>
            <a:ext cx="5678323" cy="5059690"/>
          </a:xfrm>
          <a:prstGeom prst="rect">
            <a:avLst/>
          </a:prstGeom>
          <a:noFill/>
          <a:ln>
            <a:noFill/>
          </a:ln>
        </p:spPr>
      </p:pic>
    </p:spTree>
    <p:extLst>
      <p:ext uri="{BB962C8B-B14F-4D97-AF65-F5344CB8AC3E}">
        <p14:creationId xmlns:p14="http://schemas.microsoft.com/office/powerpoint/2010/main" val="42058374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Activation Functions</a:t>
            </a:r>
            <a:endParaRPr lang="en-IN" kern="0" spc="15" dirty="0" smtClean="0"/>
          </a:p>
        </p:txBody>
      </p:sp>
      <p:pic>
        <p:nvPicPr>
          <p:cNvPr id="4" name="Shape 1279"/>
          <p:cNvPicPr preferRelativeResize="0"/>
          <p:nvPr/>
        </p:nvPicPr>
        <p:blipFill>
          <a:blip r:embed="rId2">
            <a:alphaModFix/>
          </a:blip>
          <a:stretch>
            <a:fillRect/>
          </a:stretch>
        </p:blipFill>
        <p:spPr>
          <a:xfrm>
            <a:off x="762000" y="1447799"/>
            <a:ext cx="7626249" cy="3706621"/>
          </a:xfrm>
          <a:prstGeom prst="rect">
            <a:avLst/>
          </a:prstGeom>
          <a:noFill/>
          <a:ln>
            <a:noFill/>
          </a:ln>
        </p:spPr>
      </p:pic>
      <p:sp>
        <p:nvSpPr>
          <p:cNvPr id="7" name="object 8"/>
          <p:cNvSpPr/>
          <p:nvPr/>
        </p:nvSpPr>
        <p:spPr>
          <a:xfrm>
            <a:off x="664463" y="5232654"/>
            <a:ext cx="7815833" cy="1549146"/>
          </a:xfrm>
          <a:prstGeom prst="rect">
            <a:avLst/>
          </a:prstGeom>
          <a:blipFill>
            <a:blip r:embed="rId3" cstate="print"/>
            <a:stretch>
              <a:fillRect/>
            </a:stretch>
          </a:blipFill>
        </p:spPr>
        <p:txBody>
          <a:bodyPr wrap="square" lIns="0" tIns="0" rIns="0" bIns="0" rtlCol="0"/>
          <a:lstStyle/>
          <a:p>
            <a:endParaRPr/>
          </a:p>
        </p:txBody>
      </p:sp>
      <p:sp>
        <p:nvSpPr>
          <p:cNvPr id="8" name="object 9"/>
          <p:cNvSpPr/>
          <p:nvPr/>
        </p:nvSpPr>
        <p:spPr>
          <a:xfrm>
            <a:off x="2124455" y="5264657"/>
            <a:ext cx="6301740" cy="1438910"/>
          </a:xfrm>
          <a:custGeom>
            <a:avLst/>
            <a:gdLst/>
            <a:ahLst/>
            <a:cxnLst/>
            <a:rect l="l" t="t" r="r" b="b"/>
            <a:pathLst>
              <a:path w="6301740" h="1438910">
                <a:moveTo>
                  <a:pt x="0" y="1438655"/>
                </a:moveTo>
                <a:lnTo>
                  <a:pt x="6301740" y="1438655"/>
                </a:lnTo>
                <a:lnTo>
                  <a:pt x="6301740" y="0"/>
                </a:lnTo>
                <a:lnTo>
                  <a:pt x="0" y="0"/>
                </a:lnTo>
                <a:lnTo>
                  <a:pt x="0" y="1438655"/>
                </a:lnTo>
                <a:close/>
              </a:path>
            </a:pathLst>
          </a:custGeom>
          <a:solidFill>
            <a:srgbClr val="FFFFFF"/>
          </a:solidFill>
        </p:spPr>
        <p:txBody>
          <a:bodyPr wrap="square" lIns="0" tIns="0" rIns="0" bIns="0" rtlCol="0"/>
          <a:lstStyle/>
          <a:p>
            <a:endParaRPr/>
          </a:p>
        </p:txBody>
      </p:sp>
      <p:sp>
        <p:nvSpPr>
          <p:cNvPr id="9" name="object 10"/>
          <p:cNvSpPr/>
          <p:nvPr/>
        </p:nvSpPr>
        <p:spPr>
          <a:xfrm>
            <a:off x="720851" y="5264657"/>
            <a:ext cx="1905" cy="1438910"/>
          </a:xfrm>
          <a:custGeom>
            <a:avLst/>
            <a:gdLst/>
            <a:ahLst/>
            <a:cxnLst/>
            <a:rect l="l" t="t" r="r" b="b"/>
            <a:pathLst>
              <a:path w="1904" h="1438910">
                <a:moveTo>
                  <a:pt x="0" y="1438655"/>
                </a:moveTo>
                <a:lnTo>
                  <a:pt x="1524" y="1438655"/>
                </a:lnTo>
                <a:lnTo>
                  <a:pt x="1524" y="0"/>
                </a:lnTo>
                <a:lnTo>
                  <a:pt x="0" y="0"/>
                </a:lnTo>
                <a:lnTo>
                  <a:pt x="0" y="1438655"/>
                </a:lnTo>
                <a:close/>
              </a:path>
            </a:pathLst>
          </a:custGeom>
          <a:solidFill>
            <a:srgbClr val="FFFFFF"/>
          </a:solidFill>
        </p:spPr>
        <p:txBody>
          <a:bodyPr wrap="square" lIns="0" tIns="0" rIns="0" bIns="0" rtlCol="0"/>
          <a:lstStyle/>
          <a:p>
            <a:endParaRPr/>
          </a:p>
        </p:txBody>
      </p:sp>
      <p:sp>
        <p:nvSpPr>
          <p:cNvPr id="10" name="object 11"/>
          <p:cNvSpPr/>
          <p:nvPr/>
        </p:nvSpPr>
        <p:spPr>
          <a:xfrm>
            <a:off x="720851" y="5264657"/>
            <a:ext cx="7705725" cy="1438910"/>
          </a:xfrm>
          <a:custGeom>
            <a:avLst/>
            <a:gdLst/>
            <a:ahLst/>
            <a:cxnLst/>
            <a:rect l="l" t="t" r="r" b="b"/>
            <a:pathLst>
              <a:path w="7705725" h="1438910">
                <a:moveTo>
                  <a:pt x="0" y="1438655"/>
                </a:moveTo>
                <a:lnTo>
                  <a:pt x="7705344" y="1438655"/>
                </a:lnTo>
                <a:lnTo>
                  <a:pt x="7705344" y="0"/>
                </a:lnTo>
                <a:lnTo>
                  <a:pt x="0" y="0"/>
                </a:lnTo>
                <a:lnTo>
                  <a:pt x="0" y="1438655"/>
                </a:lnTo>
                <a:close/>
              </a:path>
            </a:pathLst>
          </a:custGeom>
          <a:ln w="3175">
            <a:solidFill>
              <a:srgbClr val="D9D9D9"/>
            </a:solidFill>
          </a:ln>
        </p:spPr>
        <p:txBody>
          <a:bodyPr wrap="square" lIns="0" tIns="0" rIns="0" bIns="0" rtlCol="0"/>
          <a:lstStyle/>
          <a:p>
            <a:endParaRPr/>
          </a:p>
        </p:txBody>
      </p:sp>
      <p:sp>
        <p:nvSpPr>
          <p:cNvPr id="11" name="object 12"/>
          <p:cNvSpPr txBox="1"/>
          <p:nvPr/>
        </p:nvSpPr>
        <p:spPr>
          <a:xfrm>
            <a:off x="2124455" y="5569534"/>
            <a:ext cx="6300470" cy="803910"/>
          </a:xfrm>
          <a:prstGeom prst="rect">
            <a:avLst/>
          </a:prstGeom>
        </p:spPr>
        <p:txBody>
          <a:bodyPr vert="horz" wrap="square" lIns="0" tIns="13335" rIns="0" bIns="0" rtlCol="0">
            <a:spAutoFit/>
          </a:bodyPr>
          <a:lstStyle/>
          <a:p>
            <a:pPr marL="307340" marR="716280">
              <a:lnSpc>
                <a:spcPct val="100000"/>
              </a:lnSpc>
              <a:spcBef>
                <a:spcPts val="105"/>
              </a:spcBef>
            </a:pPr>
            <a:r>
              <a:rPr sz="1700" spc="-10" dirty="0">
                <a:solidFill>
                  <a:srgbClr val="F57B00"/>
                </a:solidFill>
                <a:latin typeface="Arial"/>
                <a:cs typeface="Arial"/>
              </a:rPr>
              <a:t>Non-linearity </a:t>
            </a:r>
            <a:r>
              <a:rPr sz="1700" spc="10" dirty="0">
                <a:solidFill>
                  <a:srgbClr val="434343"/>
                </a:solidFill>
                <a:latin typeface="Arial"/>
                <a:cs typeface="Arial"/>
              </a:rPr>
              <a:t>is </a:t>
            </a:r>
            <a:r>
              <a:rPr sz="1700" spc="-30" dirty="0">
                <a:solidFill>
                  <a:srgbClr val="434343"/>
                </a:solidFill>
                <a:latin typeface="Arial"/>
                <a:cs typeface="Arial"/>
              </a:rPr>
              <a:t>needed </a:t>
            </a:r>
            <a:r>
              <a:rPr sz="1700" spc="50" dirty="0">
                <a:solidFill>
                  <a:srgbClr val="434343"/>
                </a:solidFill>
                <a:latin typeface="Arial"/>
                <a:cs typeface="Arial"/>
              </a:rPr>
              <a:t>to </a:t>
            </a:r>
            <a:r>
              <a:rPr sz="1700" spc="-20" dirty="0">
                <a:solidFill>
                  <a:srgbClr val="434343"/>
                </a:solidFill>
                <a:latin typeface="Arial"/>
                <a:cs typeface="Arial"/>
              </a:rPr>
              <a:t>learn </a:t>
            </a:r>
            <a:r>
              <a:rPr sz="1700" spc="5" dirty="0">
                <a:solidFill>
                  <a:srgbClr val="434343"/>
                </a:solidFill>
                <a:latin typeface="Arial"/>
                <a:cs typeface="Arial"/>
              </a:rPr>
              <a:t>complex </a:t>
            </a:r>
            <a:r>
              <a:rPr sz="1700" spc="-15" dirty="0">
                <a:solidFill>
                  <a:srgbClr val="434343"/>
                </a:solidFill>
                <a:latin typeface="Arial"/>
                <a:cs typeface="Arial"/>
              </a:rPr>
              <a:t>(non-linear)  </a:t>
            </a:r>
            <a:r>
              <a:rPr sz="1700" dirty="0">
                <a:solidFill>
                  <a:srgbClr val="434343"/>
                </a:solidFill>
                <a:latin typeface="Arial"/>
                <a:cs typeface="Arial"/>
              </a:rPr>
              <a:t>representations</a:t>
            </a:r>
            <a:r>
              <a:rPr sz="1700" spc="-145" dirty="0">
                <a:solidFill>
                  <a:srgbClr val="434343"/>
                </a:solidFill>
                <a:latin typeface="Arial"/>
                <a:cs typeface="Arial"/>
              </a:rPr>
              <a:t> </a:t>
            </a:r>
            <a:r>
              <a:rPr sz="1700" spc="45" dirty="0">
                <a:solidFill>
                  <a:srgbClr val="434343"/>
                </a:solidFill>
                <a:latin typeface="Arial"/>
                <a:cs typeface="Arial"/>
              </a:rPr>
              <a:t>of</a:t>
            </a:r>
            <a:r>
              <a:rPr sz="1700" spc="-75" dirty="0">
                <a:solidFill>
                  <a:srgbClr val="434343"/>
                </a:solidFill>
                <a:latin typeface="Arial"/>
                <a:cs typeface="Arial"/>
              </a:rPr>
              <a:t> </a:t>
            </a:r>
            <a:r>
              <a:rPr sz="1700" spc="-25" dirty="0">
                <a:solidFill>
                  <a:srgbClr val="434343"/>
                </a:solidFill>
                <a:latin typeface="Arial"/>
                <a:cs typeface="Arial"/>
              </a:rPr>
              <a:t>data,</a:t>
            </a:r>
            <a:r>
              <a:rPr sz="1700" spc="-80" dirty="0">
                <a:solidFill>
                  <a:srgbClr val="434343"/>
                </a:solidFill>
                <a:latin typeface="Arial"/>
                <a:cs typeface="Arial"/>
              </a:rPr>
              <a:t> </a:t>
            </a:r>
            <a:r>
              <a:rPr sz="1700" spc="5" dirty="0">
                <a:solidFill>
                  <a:srgbClr val="434343"/>
                </a:solidFill>
                <a:latin typeface="Arial"/>
                <a:cs typeface="Arial"/>
              </a:rPr>
              <a:t>otherwise</a:t>
            </a:r>
            <a:r>
              <a:rPr sz="1700" spc="-135" dirty="0">
                <a:solidFill>
                  <a:srgbClr val="434343"/>
                </a:solidFill>
                <a:latin typeface="Arial"/>
                <a:cs typeface="Arial"/>
              </a:rPr>
              <a:t> </a:t>
            </a:r>
            <a:r>
              <a:rPr sz="1700" spc="10" dirty="0">
                <a:solidFill>
                  <a:srgbClr val="434343"/>
                </a:solidFill>
                <a:latin typeface="Arial"/>
                <a:cs typeface="Arial"/>
              </a:rPr>
              <a:t>the</a:t>
            </a:r>
            <a:r>
              <a:rPr sz="1700" spc="-80" dirty="0">
                <a:solidFill>
                  <a:srgbClr val="434343"/>
                </a:solidFill>
                <a:latin typeface="Arial"/>
                <a:cs typeface="Arial"/>
              </a:rPr>
              <a:t> </a:t>
            </a:r>
            <a:r>
              <a:rPr sz="1700" spc="-30" dirty="0">
                <a:solidFill>
                  <a:srgbClr val="434343"/>
                </a:solidFill>
                <a:latin typeface="Arial"/>
                <a:cs typeface="Arial"/>
              </a:rPr>
              <a:t>NN</a:t>
            </a:r>
            <a:r>
              <a:rPr sz="1700" spc="10" dirty="0">
                <a:solidFill>
                  <a:srgbClr val="434343"/>
                </a:solidFill>
                <a:latin typeface="Arial"/>
                <a:cs typeface="Arial"/>
              </a:rPr>
              <a:t> </a:t>
            </a:r>
            <a:r>
              <a:rPr sz="1700" spc="15" dirty="0">
                <a:solidFill>
                  <a:srgbClr val="434343"/>
                </a:solidFill>
                <a:latin typeface="Arial"/>
                <a:cs typeface="Arial"/>
              </a:rPr>
              <a:t>would</a:t>
            </a:r>
            <a:r>
              <a:rPr sz="1700" spc="-85" dirty="0">
                <a:solidFill>
                  <a:srgbClr val="434343"/>
                </a:solidFill>
                <a:latin typeface="Arial"/>
                <a:cs typeface="Arial"/>
              </a:rPr>
              <a:t> </a:t>
            </a:r>
            <a:r>
              <a:rPr sz="1700" spc="-30" dirty="0">
                <a:solidFill>
                  <a:srgbClr val="434343"/>
                </a:solidFill>
                <a:latin typeface="Arial"/>
                <a:cs typeface="Arial"/>
              </a:rPr>
              <a:t>be</a:t>
            </a:r>
            <a:r>
              <a:rPr sz="1700" spc="-80" dirty="0">
                <a:solidFill>
                  <a:srgbClr val="434343"/>
                </a:solidFill>
                <a:latin typeface="Arial"/>
                <a:cs typeface="Arial"/>
              </a:rPr>
              <a:t> </a:t>
            </a:r>
            <a:r>
              <a:rPr sz="1700" spc="30" dirty="0">
                <a:solidFill>
                  <a:srgbClr val="434343"/>
                </a:solidFill>
                <a:latin typeface="Arial"/>
                <a:cs typeface="Arial"/>
              </a:rPr>
              <a:t>just  </a:t>
            </a:r>
            <a:r>
              <a:rPr sz="1700" spc="-30" dirty="0">
                <a:solidFill>
                  <a:srgbClr val="434343"/>
                </a:solidFill>
                <a:latin typeface="Arial"/>
                <a:cs typeface="Arial"/>
              </a:rPr>
              <a:t>a </a:t>
            </a:r>
            <a:r>
              <a:rPr sz="1700" spc="-15" dirty="0">
                <a:solidFill>
                  <a:srgbClr val="434343"/>
                </a:solidFill>
                <a:latin typeface="Arial"/>
                <a:cs typeface="Arial"/>
              </a:rPr>
              <a:t>linear</a:t>
            </a:r>
            <a:r>
              <a:rPr sz="1700" spc="-120" dirty="0">
                <a:solidFill>
                  <a:srgbClr val="434343"/>
                </a:solidFill>
                <a:latin typeface="Arial"/>
                <a:cs typeface="Arial"/>
              </a:rPr>
              <a:t> </a:t>
            </a:r>
            <a:r>
              <a:rPr sz="1700" spc="20" dirty="0">
                <a:solidFill>
                  <a:srgbClr val="434343"/>
                </a:solidFill>
                <a:latin typeface="Arial"/>
                <a:cs typeface="Arial"/>
              </a:rPr>
              <a:t>function.</a:t>
            </a:r>
            <a:endParaRPr sz="1700" dirty="0">
              <a:latin typeface="Arial"/>
              <a:cs typeface="Arial"/>
            </a:endParaRPr>
          </a:p>
        </p:txBody>
      </p:sp>
      <p:sp>
        <p:nvSpPr>
          <p:cNvPr id="12" name="object 13"/>
          <p:cNvSpPr/>
          <p:nvPr/>
        </p:nvSpPr>
        <p:spPr>
          <a:xfrm>
            <a:off x="1135380" y="5657849"/>
            <a:ext cx="1219809" cy="64038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443828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IN"/>
          </a:p>
        </p:txBody>
      </p:sp>
      <p:pic>
        <p:nvPicPr>
          <p:cNvPr id="8" name="Picture 7"/>
          <p:cNvPicPr>
            <a:picLocks noChangeAspect="1"/>
          </p:cNvPicPr>
          <p:nvPr/>
        </p:nvPicPr>
        <p:blipFill rotWithShape="1">
          <a:blip r:embed="rId2"/>
          <a:srcRect r="10975" b="20909"/>
          <a:stretch/>
        </p:blipFill>
        <p:spPr>
          <a:xfrm>
            <a:off x="0" y="0"/>
            <a:ext cx="9144000" cy="2667000"/>
          </a:xfrm>
          <a:prstGeom prst="rect">
            <a:avLst/>
          </a:prstGeom>
        </p:spPr>
      </p:pic>
      <p:pic>
        <p:nvPicPr>
          <p:cNvPr id="9" name="Shape 1287" descr="wjQJQR.gif"/>
          <p:cNvPicPr preferRelativeResize="0"/>
          <p:nvPr/>
        </p:nvPicPr>
        <p:blipFill>
          <a:blip r:embed="rId3">
            <a:alphaModFix/>
          </a:blip>
          <a:stretch>
            <a:fillRect/>
          </a:stretch>
        </p:blipFill>
        <p:spPr>
          <a:xfrm>
            <a:off x="135325" y="914400"/>
            <a:ext cx="8873350" cy="4880325"/>
          </a:xfrm>
          <a:prstGeom prst="rect">
            <a:avLst/>
          </a:prstGeom>
          <a:noFill/>
          <a:ln>
            <a:noFill/>
          </a:ln>
        </p:spPr>
      </p:pic>
    </p:spTree>
    <p:extLst>
      <p:ext uri="{BB962C8B-B14F-4D97-AF65-F5344CB8AC3E}">
        <p14:creationId xmlns:p14="http://schemas.microsoft.com/office/powerpoint/2010/main" val="12648879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535323" cy="445635"/>
          </a:xfrm>
          <a:prstGeom prst="rect">
            <a:avLst/>
          </a:prstGeom>
        </p:spPr>
        <p:txBody>
          <a:bodyPr vert="horz" wrap="square" lIns="0" tIns="75565" rIns="0" bIns="0" rtlCol="0">
            <a:spAutoFit/>
          </a:bodyPr>
          <a:lstStyle/>
          <a:p>
            <a:pPr marL="12700">
              <a:lnSpc>
                <a:spcPct val="100000"/>
              </a:lnSpc>
              <a:spcBef>
                <a:spcPts val="595"/>
              </a:spcBef>
            </a:pPr>
            <a:r>
              <a:rPr lang="en-IN" dirty="0" smtClean="0"/>
              <a:t>Non-linear </a:t>
            </a:r>
            <a:r>
              <a:rPr lang="en-IN" spc="40" dirty="0"/>
              <a:t>Activation</a:t>
            </a:r>
            <a:r>
              <a:rPr lang="en-IN" spc="-190" dirty="0"/>
              <a:t> </a:t>
            </a:r>
            <a:r>
              <a:rPr lang="en-IN" spc="30" dirty="0" smtClean="0"/>
              <a:t>Functions</a:t>
            </a:r>
            <a:endParaRPr spc="15" dirty="0"/>
          </a:p>
        </p:txBody>
      </p:sp>
      <p:pic>
        <p:nvPicPr>
          <p:cNvPr id="5" name="Picture 2" descr="Image result for what is activation function"/>
          <p:cNvPicPr>
            <a:picLocks noChangeAspect="1" noChangeArrowheads="1"/>
          </p:cNvPicPr>
          <p:nvPr/>
        </p:nvPicPr>
        <p:blipFill rotWithShape="1">
          <a:blip r:embed="rId4">
            <a:extLst>
              <a:ext uri="{28A0092B-C50C-407E-A947-70E740481C1C}">
                <a14:useLocalDpi xmlns:a14="http://schemas.microsoft.com/office/drawing/2010/main" val="0"/>
              </a:ext>
            </a:extLst>
          </a:blip>
          <a:srcRect t="13547"/>
          <a:stretch/>
        </p:blipFill>
        <p:spPr bwMode="auto">
          <a:xfrm>
            <a:off x="803439" y="1522296"/>
            <a:ext cx="7717758" cy="358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621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dirty="0" smtClean="0"/>
              <a:t>Gradient</a:t>
            </a:r>
            <a:r>
              <a:rPr lang="en-IN" spc="-100" dirty="0" smtClean="0"/>
              <a:t> </a:t>
            </a:r>
            <a:r>
              <a:rPr lang="en-IN" dirty="0" smtClean="0"/>
              <a:t>Descent</a:t>
            </a:r>
            <a:endParaRPr spc="15" dirty="0" smtClean="0"/>
          </a:p>
        </p:txBody>
      </p:sp>
      <p:sp>
        <p:nvSpPr>
          <p:cNvPr id="5" name="object 5"/>
          <p:cNvSpPr/>
          <p:nvPr/>
        </p:nvSpPr>
        <p:spPr>
          <a:xfrm>
            <a:off x="664463" y="1527047"/>
            <a:ext cx="7815833" cy="464591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20851"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ln w="3175">
            <a:solidFill>
              <a:srgbClr val="D9D9D9"/>
            </a:solidFill>
          </a:ln>
        </p:spPr>
        <p:txBody>
          <a:bodyPr wrap="square" lIns="0" tIns="0" rIns="0" bIns="0" rtlCol="0"/>
          <a:lstStyle/>
          <a:p>
            <a:endParaRPr/>
          </a:p>
        </p:txBody>
      </p:sp>
      <p:sp>
        <p:nvSpPr>
          <p:cNvPr id="8" name="object 8"/>
          <p:cNvSpPr/>
          <p:nvPr/>
        </p:nvSpPr>
        <p:spPr>
          <a:xfrm>
            <a:off x="2200655" y="1773935"/>
            <a:ext cx="4575048" cy="3541776"/>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1014780" y="5437733"/>
            <a:ext cx="6798309" cy="514984"/>
          </a:xfrm>
          <a:prstGeom prst="rect">
            <a:avLst/>
          </a:prstGeom>
        </p:spPr>
        <p:txBody>
          <a:bodyPr vert="horz" wrap="square" lIns="0" tIns="13970" rIns="0" bIns="0" rtlCol="0">
            <a:spAutoFit/>
          </a:bodyPr>
          <a:lstStyle/>
          <a:p>
            <a:pPr marL="12700">
              <a:lnSpc>
                <a:spcPct val="100000"/>
              </a:lnSpc>
              <a:spcBef>
                <a:spcPts val="110"/>
              </a:spcBef>
            </a:pPr>
            <a:r>
              <a:rPr sz="1600" spc="-20" dirty="0">
                <a:solidFill>
                  <a:srgbClr val="434343"/>
                </a:solidFill>
                <a:latin typeface="Arial"/>
                <a:cs typeface="Arial"/>
              </a:rPr>
              <a:t>Gradient</a:t>
            </a:r>
            <a:r>
              <a:rPr sz="1600" spc="-65" dirty="0">
                <a:solidFill>
                  <a:srgbClr val="434343"/>
                </a:solidFill>
                <a:latin typeface="Arial"/>
                <a:cs typeface="Arial"/>
              </a:rPr>
              <a:t> </a:t>
            </a:r>
            <a:r>
              <a:rPr sz="1600" spc="-15" dirty="0">
                <a:solidFill>
                  <a:srgbClr val="434343"/>
                </a:solidFill>
                <a:latin typeface="Arial"/>
                <a:cs typeface="Arial"/>
              </a:rPr>
              <a:t>Descent</a:t>
            </a:r>
            <a:r>
              <a:rPr sz="1600" spc="-100" dirty="0">
                <a:solidFill>
                  <a:srgbClr val="434343"/>
                </a:solidFill>
                <a:latin typeface="Arial"/>
                <a:cs typeface="Arial"/>
              </a:rPr>
              <a:t> </a:t>
            </a:r>
            <a:r>
              <a:rPr sz="1600" spc="15" dirty="0">
                <a:solidFill>
                  <a:srgbClr val="F57B00"/>
                </a:solidFill>
                <a:latin typeface="Arial"/>
                <a:cs typeface="Arial"/>
              </a:rPr>
              <a:t>finds</a:t>
            </a:r>
            <a:r>
              <a:rPr sz="1600" spc="-60" dirty="0">
                <a:solidFill>
                  <a:srgbClr val="F57B00"/>
                </a:solidFill>
                <a:latin typeface="Arial"/>
                <a:cs typeface="Arial"/>
              </a:rPr>
              <a:t> </a:t>
            </a:r>
            <a:r>
              <a:rPr sz="1600" spc="5" dirty="0">
                <a:solidFill>
                  <a:srgbClr val="F57B00"/>
                </a:solidFill>
                <a:latin typeface="Arial"/>
                <a:cs typeface="Arial"/>
              </a:rPr>
              <a:t>the</a:t>
            </a:r>
            <a:r>
              <a:rPr sz="1600" spc="-50" dirty="0">
                <a:solidFill>
                  <a:srgbClr val="F57B00"/>
                </a:solidFill>
                <a:latin typeface="Arial"/>
                <a:cs typeface="Arial"/>
              </a:rPr>
              <a:t> </a:t>
            </a:r>
            <a:r>
              <a:rPr sz="1600" spc="-10" dirty="0">
                <a:solidFill>
                  <a:srgbClr val="F57B00"/>
                </a:solidFill>
                <a:latin typeface="Arial"/>
                <a:cs typeface="Arial"/>
              </a:rPr>
              <a:t>(local)</a:t>
            </a:r>
            <a:r>
              <a:rPr sz="1600" spc="-60" dirty="0">
                <a:solidFill>
                  <a:srgbClr val="F57B00"/>
                </a:solidFill>
                <a:latin typeface="Arial"/>
                <a:cs typeface="Arial"/>
              </a:rPr>
              <a:t> </a:t>
            </a:r>
            <a:r>
              <a:rPr sz="1600" spc="35" dirty="0" smtClean="0">
                <a:solidFill>
                  <a:srgbClr val="F57B00"/>
                </a:solidFill>
                <a:latin typeface="Arial"/>
                <a:cs typeface="Arial"/>
              </a:rPr>
              <a:t>minimum</a:t>
            </a:r>
            <a:r>
              <a:rPr sz="1600" spc="-65" dirty="0" smtClean="0">
                <a:solidFill>
                  <a:srgbClr val="F57B00"/>
                </a:solidFill>
                <a:latin typeface="Arial"/>
                <a:cs typeface="Arial"/>
              </a:rPr>
              <a:t> </a:t>
            </a:r>
            <a:r>
              <a:rPr sz="1600" spc="40" dirty="0">
                <a:solidFill>
                  <a:srgbClr val="F57B00"/>
                </a:solidFill>
                <a:latin typeface="Arial"/>
                <a:cs typeface="Arial"/>
              </a:rPr>
              <a:t>of</a:t>
            </a:r>
            <a:r>
              <a:rPr sz="1600" spc="-60" dirty="0">
                <a:solidFill>
                  <a:srgbClr val="F57B00"/>
                </a:solidFill>
                <a:latin typeface="Arial"/>
                <a:cs typeface="Arial"/>
              </a:rPr>
              <a:t> </a:t>
            </a:r>
            <a:r>
              <a:rPr sz="1600" spc="5" dirty="0">
                <a:solidFill>
                  <a:srgbClr val="F57B00"/>
                </a:solidFill>
                <a:latin typeface="Arial"/>
                <a:cs typeface="Arial"/>
              </a:rPr>
              <a:t>the</a:t>
            </a:r>
            <a:r>
              <a:rPr sz="1600" spc="-45" dirty="0">
                <a:solidFill>
                  <a:srgbClr val="F57B00"/>
                </a:solidFill>
                <a:latin typeface="Arial"/>
                <a:cs typeface="Arial"/>
              </a:rPr>
              <a:t> </a:t>
            </a:r>
            <a:r>
              <a:rPr sz="1600" spc="30" dirty="0">
                <a:solidFill>
                  <a:srgbClr val="F57B00"/>
                </a:solidFill>
                <a:latin typeface="Arial"/>
                <a:cs typeface="Arial"/>
              </a:rPr>
              <a:t>cost</a:t>
            </a:r>
            <a:r>
              <a:rPr sz="1600" spc="-70" dirty="0">
                <a:solidFill>
                  <a:srgbClr val="F57B00"/>
                </a:solidFill>
                <a:latin typeface="Arial"/>
                <a:cs typeface="Arial"/>
              </a:rPr>
              <a:t> </a:t>
            </a:r>
            <a:r>
              <a:rPr sz="1600" spc="20" dirty="0">
                <a:solidFill>
                  <a:srgbClr val="F57B00"/>
                </a:solidFill>
                <a:latin typeface="Arial"/>
                <a:cs typeface="Arial"/>
              </a:rPr>
              <a:t>function</a:t>
            </a:r>
            <a:r>
              <a:rPr sz="1600" spc="-35" dirty="0">
                <a:solidFill>
                  <a:srgbClr val="F57B00"/>
                </a:solidFill>
                <a:latin typeface="Arial"/>
                <a:cs typeface="Arial"/>
              </a:rPr>
              <a:t> </a:t>
            </a:r>
            <a:r>
              <a:rPr sz="1600" spc="-15" dirty="0">
                <a:solidFill>
                  <a:srgbClr val="434343"/>
                </a:solidFill>
                <a:latin typeface="Arial"/>
                <a:cs typeface="Arial"/>
              </a:rPr>
              <a:t>(used</a:t>
            </a:r>
            <a:r>
              <a:rPr sz="1600" spc="-90" dirty="0">
                <a:solidFill>
                  <a:srgbClr val="434343"/>
                </a:solidFill>
                <a:latin typeface="Arial"/>
                <a:cs typeface="Arial"/>
              </a:rPr>
              <a:t> </a:t>
            </a:r>
            <a:r>
              <a:rPr sz="1600" spc="40" dirty="0">
                <a:solidFill>
                  <a:srgbClr val="434343"/>
                </a:solidFill>
                <a:latin typeface="Arial"/>
                <a:cs typeface="Arial"/>
              </a:rPr>
              <a:t>to</a:t>
            </a:r>
            <a:endParaRPr sz="1600" dirty="0">
              <a:latin typeface="Arial"/>
              <a:cs typeface="Arial"/>
            </a:endParaRPr>
          </a:p>
          <a:p>
            <a:pPr marL="12700">
              <a:lnSpc>
                <a:spcPct val="100000"/>
              </a:lnSpc>
            </a:pPr>
            <a:r>
              <a:rPr sz="1600" dirty="0">
                <a:solidFill>
                  <a:srgbClr val="434343"/>
                </a:solidFill>
                <a:latin typeface="Arial"/>
                <a:cs typeface="Arial"/>
              </a:rPr>
              <a:t>calculate</a:t>
            </a:r>
            <a:r>
              <a:rPr sz="1600" spc="-75"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spc="20" dirty="0">
                <a:solidFill>
                  <a:srgbClr val="434343"/>
                </a:solidFill>
                <a:latin typeface="Arial"/>
                <a:cs typeface="Arial"/>
              </a:rPr>
              <a:t>output</a:t>
            </a:r>
            <a:r>
              <a:rPr sz="1600" spc="-70" dirty="0">
                <a:solidFill>
                  <a:srgbClr val="434343"/>
                </a:solidFill>
                <a:latin typeface="Arial"/>
                <a:cs typeface="Arial"/>
              </a:rPr>
              <a:t> </a:t>
            </a:r>
            <a:r>
              <a:rPr sz="1600" spc="-10" dirty="0">
                <a:solidFill>
                  <a:srgbClr val="434343"/>
                </a:solidFill>
                <a:latin typeface="Arial"/>
                <a:cs typeface="Arial"/>
              </a:rPr>
              <a:t>error)</a:t>
            </a:r>
            <a:r>
              <a:rPr sz="1600" spc="-65" dirty="0">
                <a:solidFill>
                  <a:srgbClr val="434343"/>
                </a:solidFill>
                <a:latin typeface="Arial"/>
                <a:cs typeface="Arial"/>
              </a:rPr>
              <a:t> </a:t>
            </a:r>
            <a:r>
              <a:rPr sz="1600" spc="-10" dirty="0">
                <a:solidFill>
                  <a:srgbClr val="434343"/>
                </a:solidFill>
                <a:latin typeface="Arial"/>
                <a:cs typeface="Arial"/>
              </a:rPr>
              <a:t>and</a:t>
            </a:r>
            <a:r>
              <a:rPr sz="1600" spc="-70" dirty="0">
                <a:solidFill>
                  <a:srgbClr val="434343"/>
                </a:solidFill>
                <a:latin typeface="Arial"/>
                <a:cs typeface="Arial"/>
              </a:rPr>
              <a:t> </a:t>
            </a:r>
            <a:r>
              <a:rPr sz="1600" spc="10" dirty="0">
                <a:solidFill>
                  <a:srgbClr val="434343"/>
                </a:solidFill>
                <a:latin typeface="Arial"/>
                <a:cs typeface="Arial"/>
              </a:rPr>
              <a:t>is</a:t>
            </a:r>
            <a:r>
              <a:rPr sz="1600" spc="-60" dirty="0">
                <a:solidFill>
                  <a:srgbClr val="434343"/>
                </a:solidFill>
                <a:latin typeface="Arial"/>
                <a:cs typeface="Arial"/>
              </a:rPr>
              <a:t> </a:t>
            </a:r>
            <a:r>
              <a:rPr sz="1600" spc="-15" dirty="0">
                <a:solidFill>
                  <a:srgbClr val="434343"/>
                </a:solidFill>
                <a:latin typeface="Arial"/>
                <a:cs typeface="Arial"/>
              </a:rPr>
              <a:t>used</a:t>
            </a:r>
            <a:r>
              <a:rPr sz="1600" spc="-70" dirty="0">
                <a:solidFill>
                  <a:srgbClr val="434343"/>
                </a:solidFill>
                <a:latin typeface="Arial"/>
                <a:cs typeface="Arial"/>
              </a:rPr>
              <a:t> </a:t>
            </a:r>
            <a:r>
              <a:rPr sz="1600" spc="40" dirty="0">
                <a:solidFill>
                  <a:srgbClr val="434343"/>
                </a:solidFill>
                <a:latin typeface="Arial"/>
                <a:cs typeface="Arial"/>
              </a:rPr>
              <a:t>to</a:t>
            </a:r>
            <a:r>
              <a:rPr sz="1600" spc="-65" dirty="0">
                <a:solidFill>
                  <a:srgbClr val="434343"/>
                </a:solidFill>
                <a:latin typeface="Arial"/>
                <a:cs typeface="Arial"/>
              </a:rPr>
              <a:t> </a:t>
            </a:r>
            <a:r>
              <a:rPr sz="1600" spc="10" dirty="0">
                <a:solidFill>
                  <a:srgbClr val="434343"/>
                </a:solidFill>
                <a:latin typeface="Arial"/>
                <a:cs typeface="Arial"/>
              </a:rPr>
              <a:t>adjust</a:t>
            </a:r>
            <a:r>
              <a:rPr sz="1600" spc="-70"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dirty="0" smtClean="0">
                <a:solidFill>
                  <a:srgbClr val="434343"/>
                </a:solidFill>
                <a:latin typeface="Arial"/>
                <a:cs typeface="Arial"/>
              </a:rPr>
              <a:t>weights</a:t>
            </a:r>
            <a:endParaRPr sz="1600" dirty="0">
              <a:latin typeface="Arial"/>
              <a:cs typeface="Arial"/>
            </a:endParaRPr>
          </a:p>
        </p:txBody>
      </p:sp>
    </p:spTree>
    <p:extLst>
      <p:ext uri="{BB962C8B-B14F-4D97-AF65-F5344CB8AC3E}">
        <p14:creationId xmlns:p14="http://schemas.microsoft.com/office/powerpoint/2010/main" val="25387890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dirty="0" smtClean="0"/>
              <a:t>Gradient</a:t>
            </a:r>
            <a:r>
              <a:rPr lang="en-IN" spc="-100" dirty="0" smtClean="0"/>
              <a:t> </a:t>
            </a:r>
            <a:r>
              <a:rPr lang="en-IN" dirty="0" smtClean="0"/>
              <a:t>Descent</a:t>
            </a:r>
            <a:endParaRPr spc="15" dirty="0" smtClean="0"/>
          </a:p>
        </p:txBody>
      </p:sp>
      <p:sp>
        <p:nvSpPr>
          <p:cNvPr id="6" name="object 6"/>
          <p:cNvSpPr/>
          <p:nvPr/>
        </p:nvSpPr>
        <p:spPr>
          <a:xfrm>
            <a:off x="720851" y="1559053"/>
            <a:ext cx="7705725" cy="2708148"/>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9" name="object 9"/>
          <p:cNvSpPr txBox="1"/>
          <p:nvPr/>
        </p:nvSpPr>
        <p:spPr>
          <a:xfrm>
            <a:off x="914399" y="1838962"/>
            <a:ext cx="7315200" cy="4989828"/>
          </a:xfrm>
          <a:prstGeom prst="rect">
            <a:avLst/>
          </a:prstGeom>
        </p:spPr>
        <p:txBody>
          <a:bodyPr vert="horz" wrap="square" lIns="0" tIns="13970" rIns="0" bIns="0" rtlCol="0">
            <a:spAutoFit/>
          </a:bodyPr>
          <a:lstStyle/>
          <a:p>
            <a:pPr marL="298450" lvl="0" indent="-285750">
              <a:spcBef>
                <a:spcPts val="110"/>
              </a:spcBef>
              <a:buFont typeface="Arial" panose="020B0604020202020204" pitchFamily="34" charset="0"/>
              <a:buChar char="•"/>
            </a:pPr>
            <a:r>
              <a:rPr lang="en-IN" sz="1600" dirty="0" smtClean="0">
                <a:solidFill>
                  <a:srgbClr val="434343"/>
                </a:solidFill>
                <a:latin typeface="Arial"/>
                <a:cs typeface="Arial"/>
              </a:rPr>
              <a:t>Convex problems have only one minimum; that is, only one place where the slope is exactly 0. </a:t>
            </a:r>
            <a:r>
              <a:rPr lang="en-IN" sz="1600" b="1" dirty="0" smtClean="0">
                <a:solidFill>
                  <a:srgbClr val="434343"/>
                </a:solidFill>
                <a:latin typeface="Arial"/>
                <a:cs typeface="Arial"/>
              </a:rPr>
              <a:t>That minimum is where the loss function converges</a:t>
            </a:r>
          </a:p>
          <a:p>
            <a:pPr marL="298450" lvl="0" indent="-285750">
              <a:spcBef>
                <a:spcPts val="110"/>
              </a:spcBef>
              <a:buFont typeface="Arial" panose="020B0604020202020204" pitchFamily="34" charset="0"/>
              <a:buChar char="•"/>
            </a:pPr>
            <a:r>
              <a:rPr lang="en-IN" sz="1600" dirty="0" smtClean="0">
                <a:solidFill>
                  <a:srgbClr val="434343"/>
                </a:solidFill>
                <a:latin typeface="Arial"/>
                <a:cs typeface="Arial"/>
              </a:rPr>
              <a:t>The gradient descent algorithm then calculates the gradient of the loss curve at the starting point. In brief, a gradient is a vector of partial derivatives</a:t>
            </a:r>
          </a:p>
          <a:p>
            <a:pPr marL="298450" lvl="0" indent="-285750">
              <a:spcBef>
                <a:spcPts val="110"/>
              </a:spcBef>
              <a:buFont typeface="Arial" panose="020B0604020202020204" pitchFamily="34" charset="0"/>
              <a:buChar char="•"/>
            </a:pPr>
            <a:r>
              <a:rPr lang="en-IN" sz="1600" dirty="0" smtClean="0">
                <a:solidFill>
                  <a:srgbClr val="434343"/>
                </a:solidFill>
                <a:latin typeface="Arial"/>
                <a:cs typeface="Arial"/>
              </a:rPr>
              <a:t>A gradient is a vector and hence has magnitude and direction</a:t>
            </a:r>
          </a:p>
          <a:p>
            <a:pPr marL="298450" lvl="0" indent="-285750">
              <a:spcBef>
                <a:spcPts val="110"/>
              </a:spcBef>
              <a:buFont typeface="Arial" panose="020B0604020202020204" pitchFamily="34" charset="0"/>
              <a:buChar char="•"/>
            </a:pPr>
            <a:r>
              <a:rPr lang="en-IN" sz="1600" b="1" dirty="0" smtClean="0">
                <a:solidFill>
                  <a:srgbClr val="434343"/>
                </a:solidFill>
                <a:latin typeface="Arial"/>
                <a:cs typeface="Arial"/>
              </a:rPr>
              <a:t>The gradient always points in the direction of the minimum.</a:t>
            </a:r>
            <a:r>
              <a:rPr lang="en-IN" sz="1600" dirty="0" smtClean="0">
                <a:solidFill>
                  <a:srgbClr val="434343"/>
                </a:solidFill>
                <a:latin typeface="Arial"/>
                <a:cs typeface="Arial"/>
              </a:rPr>
              <a:t> The gradient descent algorithm takes a step in the direction of the </a:t>
            </a:r>
            <a:r>
              <a:rPr lang="en-IN" sz="1600" b="1" dirty="0" smtClean="0">
                <a:solidFill>
                  <a:srgbClr val="434343"/>
                </a:solidFill>
                <a:latin typeface="Arial"/>
                <a:cs typeface="Arial"/>
              </a:rPr>
              <a:t>negative gradient </a:t>
            </a:r>
            <a:r>
              <a:rPr lang="en-IN" sz="1600" dirty="0" smtClean="0">
                <a:solidFill>
                  <a:srgbClr val="434343"/>
                </a:solidFill>
                <a:latin typeface="Arial"/>
                <a:cs typeface="Arial"/>
              </a:rPr>
              <a:t>in order to reduce loss as quickly as possible</a:t>
            </a:r>
          </a:p>
          <a:p>
            <a:pPr marL="298450" indent="-285750">
              <a:lnSpc>
                <a:spcPct val="100000"/>
              </a:lnSpc>
              <a:spcBef>
                <a:spcPts val="110"/>
              </a:spcBef>
              <a:buFont typeface="Arial" panose="020B0604020202020204" pitchFamily="34" charset="0"/>
              <a:buChar char="•"/>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sz="1600" dirty="0">
              <a:latin typeface="Arial"/>
              <a:cs typeface="Arial"/>
            </a:endParaRPr>
          </a:p>
        </p:txBody>
      </p:sp>
      <p:pic>
        <p:nvPicPr>
          <p:cNvPr id="11" name="Shape 567"/>
          <p:cNvPicPr preferRelativeResize="0"/>
          <p:nvPr/>
        </p:nvPicPr>
        <p:blipFill>
          <a:blip r:embed="rId4">
            <a:alphaModFix/>
          </a:blip>
          <a:stretch>
            <a:fillRect/>
          </a:stretch>
        </p:blipFill>
        <p:spPr>
          <a:xfrm>
            <a:off x="2869666" y="4419600"/>
            <a:ext cx="3575024" cy="2258649"/>
          </a:xfrm>
          <a:prstGeom prst="rect">
            <a:avLst/>
          </a:prstGeom>
          <a:noFill/>
          <a:ln>
            <a:noFill/>
          </a:ln>
        </p:spPr>
      </p:pic>
    </p:spTree>
    <p:extLst>
      <p:ext uri="{BB962C8B-B14F-4D97-AF65-F5344CB8AC3E}">
        <p14:creationId xmlns:p14="http://schemas.microsoft.com/office/powerpoint/2010/main" val="5973033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dirty="0" smtClean="0"/>
              <a:t>Gradient</a:t>
            </a:r>
            <a:r>
              <a:rPr lang="en-IN" spc="-100" dirty="0" smtClean="0"/>
              <a:t> </a:t>
            </a:r>
            <a:r>
              <a:rPr lang="en-IN" dirty="0" smtClean="0"/>
              <a:t>Descent</a:t>
            </a:r>
            <a:endParaRPr spc="15" dirty="0" smtClean="0"/>
          </a:p>
        </p:txBody>
      </p:sp>
      <p:sp>
        <p:nvSpPr>
          <p:cNvPr id="6" name="object 6"/>
          <p:cNvSpPr/>
          <p:nvPr/>
        </p:nvSpPr>
        <p:spPr>
          <a:xfrm>
            <a:off x="720851" y="1600200"/>
            <a:ext cx="4689349" cy="1905000"/>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9" name="object 9"/>
          <p:cNvSpPr txBox="1"/>
          <p:nvPr/>
        </p:nvSpPr>
        <p:spPr>
          <a:xfrm>
            <a:off x="914399" y="1838962"/>
            <a:ext cx="7315200" cy="4458913"/>
          </a:xfrm>
          <a:prstGeom prst="rect">
            <a:avLst/>
          </a:prstGeom>
        </p:spPr>
        <p:txBody>
          <a:bodyPr vert="horz" wrap="square" lIns="0" tIns="13970" rIns="0" bIns="0" rtlCol="0">
            <a:spAutoFit/>
          </a:bodyPr>
          <a:lstStyle/>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The </a:t>
            </a:r>
            <a:r>
              <a:rPr lang="en-IN" sz="1600" dirty="0">
                <a:solidFill>
                  <a:srgbClr val="434343"/>
                </a:solidFill>
                <a:latin typeface="Arial"/>
                <a:cs typeface="Arial"/>
              </a:rPr>
              <a:t>algorithm </a:t>
            </a:r>
            <a:r>
              <a:rPr lang="en-IN" sz="1600" dirty="0" smtClean="0">
                <a:solidFill>
                  <a:srgbClr val="434343"/>
                </a:solidFill>
                <a:latin typeface="Arial"/>
                <a:cs typeface="Arial"/>
              </a:rPr>
              <a:t>given below signifies </a:t>
            </a:r>
            <a:r>
              <a:rPr lang="en-IN" sz="1600" dirty="0">
                <a:solidFill>
                  <a:srgbClr val="434343"/>
                </a:solidFill>
                <a:latin typeface="Arial"/>
                <a:cs typeface="Arial"/>
              </a:rPr>
              <a:t>Gradient </a:t>
            </a:r>
          </a:p>
          <a:p>
            <a:pPr lvl="0">
              <a:spcBef>
                <a:spcPts val="0"/>
              </a:spcBef>
            </a:pPr>
            <a:r>
              <a:rPr lang="en-IN" sz="1600" dirty="0" smtClean="0">
                <a:solidFill>
                  <a:srgbClr val="434343"/>
                </a:solidFill>
                <a:latin typeface="Arial"/>
                <a:cs typeface="Arial"/>
              </a:rPr>
              <a:t>Descent algorithm</a:t>
            </a:r>
          </a:p>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In </a:t>
            </a:r>
            <a:r>
              <a:rPr lang="en-IN" sz="1600" dirty="0">
                <a:solidFill>
                  <a:srgbClr val="434343"/>
                </a:solidFill>
                <a:latin typeface="Arial"/>
                <a:cs typeface="Arial"/>
              </a:rPr>
              <a:t>our case</a:t>
            </a:r>
            <a:r>
              <a:rPr lang="en-IN" sz="1600" dirty="0" smtClean="0">
                <a:solidFill>
                  <a:srgbClr val="434343"/>
                </a:solidFill>
                <a:latin typeface="Arial"/>
                <a:cs typeface="Arial"/>
              </a:rPr>
              <a:t>,</a:t>
            </a:r>
          </a:p>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 </a:t>
            </a:r>
            <a:r>
              <a:rPr lang="en-IN" sz="1600" dirty="0" err="1">
                <a:solidFill>
                  <a:srgbClr val="434343"/>
                </a:solidFill>
                <a:latin typeface="Arial"/>
                <a:cs typeface="Arial"/>
              </a:rPr>
              <a:t>Ө</a:t>
            </a:r>
            <a:r>
              <a:rPr lang="en-IN" sz="1600" baseline="-25000" dirty="0" err="1">
                <a:solidFill>
                  <a:srgbClr val="434343"/>
                </a:solidFill>
                <a:latin typeface="Arial"/>
                <a:cs typeface="Arial"/>
              </a:rPr>
              <a:t>j</a:t>
            </a:r>
            <a:r>
              <a:rPr lang="en-IN" sz="1600" dirty="0">
                <a:solidFill>
                  <a:srgbClr val="434343"/>
                </a:solidFill>
                <a:latin typeface="Arial"/>
                <a:cs typeface="Arial"/>
              </a:rPr>
              <a:t> will be </a:t>
            </a:r>
            <a:r>
              <a:rPr lang="en-IN" sz="1600" dirty="0" err="1">
                <a:solidFill>
                  <a:srgbClr val="434343"/>
                </a:solidFill>
                <a:latin typeface="Arial"/>
                <a:cs typeface="Arial"/>
              </a:rPr>
              <a:t>w</a:t>
            </a:r>
            <a:r>
              <a:rPr lang="en-IN" sz="1600" baseline="-25000" dirty="0" err="1">
                <a:solidFill>
                  <a:srgbClr val="434343"/>
                </a:solidFill>
                <a:latin typeface="Arial"/>
                <a:cs typeface="Arial"/>
              </a:rPr>
              <a:t>i</a:t>
            </a:r>
            <a:r>
              <a:rPr lang="en-IN" sz="1600" baseline="-25000" dirty="0">
                <a:solidFill>
                  <a:srgbClr val="434343"/>
                </a:solidFill>
                <a:latin typeface="Arial"/>
                <a:cs typeface="Arial"/>
              </a:rPr>
              <a:t> </a:t>
            </a:r>
            <a:endParaRPr lang="en-IN" sz="1600" baseline="-25000" dirty="0" smtClean="0">
              <a:solidFill>
                <a:srgbClr val="434343"/>
              </a:solidFill>
              <a:latin typeface="Arial"/>
              <a:cs typeface="Arial"/>
            </a:endParaRPr>
          </a:p>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𝞪 </a:t>
            </a:r>
            <a:r>
              <a:rPr lang="en-IN" sz="1600" dirty="0">
                <a:solidFill>
                  <a:srgbClr val="434343"/>
                </a:solidFill>
                <a:latin typeface="Arial"/>
                <a:cs typeface="Arial"/>
              </a:rPr>
              <a:t>is the learning </a:t>
            </a:r>
            <a:r>
              <a:rPr lang="en-IN" sz="1600" dirty="0" smtClean="0">
                <a:solidFill>
                  <a:srgbClr val="434343"/>
                </a:solidFill>
                <a:latin typeface="Arial"/>
                <a:cs typeface="Arial"/>
              </a:rPr>
              <a:t>rate</a:t>
            </a:r>
          </a:p>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J(Ө</a:t>
            </a:r>
            <a:r>
              <a:rPr lang="en-IN" sz="1600" dirty="0">
                <a:solidFill>
                  <a:srgbClr val="434343"/>
                </a:solidFill>
                <a:latin typeface="Arial"/>
                <a:cs typeface="Arial"/>
              </a:rPr>
              <a:t>) is the cost function</a:t>
            </a:r>
          </a:p>
          <a:p>
            <a:pPr marL="298450" indent="-285750">
              <a:lnSpc>
                <a:spcPct val="100000"/>
              </a:lnSpc>
              <a:spcBef>
                <a:spcPts val="110"/>
              </a:spcBef>
              <a:buFont typeface="Arial" panose="020B0604020202020204" pitchFamily="34" charset="0"/>
              <a:buChar char="•"/>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sz="1600" dirty="0">
              <a:latin typeface="Arial"/>
              <a:cs typeface="Arial"/>
            </a:endParaRPr>
          </a:p>
        </p:txBody>
      </p:sp>
      <p:pic>
        <p:nvPicPr>
          <p:cNvPr id="8" name="Shape 582"/>
          <p:cNvPicPr preferRelativeResize="0"/>
          <p:nvPr/>
        </p:nvPicPr>
        <p:blipFill>
          <a:blip r:embed="rId4">
            <a:alphaModFix/>
          </a:blip>
          <a:stretch>
            <a:fillRect/>
          </a:stretch>
        </p:blipFill>
        <p:spPr>
          <a:xfrm>
            <a:off x="720851" y="3859529"/>
            <a:ext cx="4121124" cy="2033100"/>
          </a:xfrm>
          <a:prstGeom prst="rect">
            <a:avLst/>
          </a:prstGeom>
          <a:noFill/>
          <a:ln>
            <a:noFill/>
          </a:ln>
        </p:spPr>
      </p:pic>
      <p:pic>
        <p:nvPicPr>
          <p:cNvPr id="10" name="Shape 574"/>
          <p:cNvPicPr preferRelativeResize="0"/>
          <p:nvPr/>
        </p:nvPicPr>
        <p:blipFill>
          <a:blip r:embed="rId5">
            <a:alphaModFix/>
          </a:blip>
          <a:stretch>
            <a:fillRect/>
          </a:stretch>
        </p:blipFill>
        <p:spPr>
          <a:xfrm>
            <a:off x="5598985" y="2442847"/>
            <a:ext cx="3208363" cy="3147089"/>
          </a:xfrm>
          <a:prstGeom prst="rect">
            <a:avLst/>
          </a:prstGeom>
          <a:noFill/>
          <a:ln>
            <a:noFill/>
          </a:ln>
        </p:spPr>
      </p:pic>
    </p:spTree>
    <p:extLst>
      <p:ext uri="{BB962C8B-B14F-4D97-AF65-F5344CB8AC3E}">
        <p14:creationId xmlns:p14="http://schemas.microsoft.com/office/powerpoint/2010/main" val="16658846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8677" y="538331"/>
            <a:ext cx="2268220" cy="742315"/>
          </a:xfrm>
          <a:prstGeom prst="rect">
            <a:avLst/>
          </a:prstGeom>
        </p:spPr>
        <p:txBody>
          <a:bodyPr vert="horz" wrap="square" lIns="0" tIns="75565" rIns="0" bIns="0" rtlCol="0">
            <a:spAutoFit/>
          </a:bodyPr>
          <a:lstStyle/>
          <a:p>
            <a:pPr marL="12700">
              <a:lnSpc>
                <a:spcPct val="100000"/>
              </a:lnSpc>
              <a:spcBef>
                <a:spcPts val="595"/>
              </a:spcBef>
            </a:pPr>
            <a:r>
              <a:rPr spc="-30" dirty="0"/>
              <a:t>Hype </a:t>
            </a:r>
            <a:r>
              <a:rPr spc="35" dirty="0"/>
              <a:t>or</a:t>
            </a:r>
            <a:r>
              <a:rPr spc="-185" dirty="0"/>
              <a:t> </a:t>
            </a:r>
            <a:r>
              <a:rPr spc="-30" dirty="0"/>
              <a:t>Reality?</a:t>
            </a:r>
          </a:p>
          <a:p>
            <a:pPr marL="12700">
              <a:lnSpc>
                <a:spcPct val="100000"/>
              </a:lnSpc>
              <a:spcBef>
                <a:spcPts val="345"/>
              </a:spcBef>
            </a:pPr>
            <a:r>
              <a:rPr sz="1600" spc="-50" dirty="0"/>
              <a:t>Deep </a:t>
            </a:r>
            <a:r>
              <a:rPr sz="1600" spc="5" dirty="0"/>
              <a:t>Learning </a:t>
            </a:r>
            <a:r>
              <a:rPr sz="1600" spc="50" dirty="0"/>
              <a:t>at</a:t>
            </a:r>
            <a:r>
              <a:rPr sz="1600" spc="-170" dirty="0"/>
              <a:t> </a:t>
            </a:r>
            <a:r>
              <a:rPr sz="1600" spc="-15" dirty="0"/>
              <a:t>Google</a:t>
            </a:r>
            <a:endParaRPr sz="1600"/>
          </a:p>
        </p:txBody>
      </p:sp>
      <p:sp>
        <p:nvSpPr>
          <p:cNvPr id="3" name="object 3"/>
          <p:cNvSpPr/>
          <p:nvPr/>
        </p:nvSpPr>
        <p:spPr>
          <a:xfrm>
            <a:off x="716280" y="1527047"/>
            <a:ext cx="7815833" cy="464591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72668"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5" name="object 5"/>
          <p:cNvSpPr/>
          <p:nvPr/>
        </p:nvSpPr>
        <p:spPr>
          <a:xfrm>
            <a:off x="772668" y="1559052"/>
            <a:ext cx="7705725" cy="4535805"/>
          </a:xfrm>
          <a:custGeom>
            <a:avLst/>
            <a:gdLst/>
            <a:ahLst/>
            <a:cxnLst/>
            <a:rect l="l" t="t" r="r" b="b"/>
            <a:pathLst>
              <a:path w="7705725" h="4535805">
                <a:moveTo>
                  <a:pt x="0" y="4535424"/>
                </a:moveTo>
                <a:lnTo>
                  <a:pt x="7705344" y="4535424"/>
                </a:lnTo>
                <a:lnTo>
                  <a:pt x="7705344" y="0"/>
                </a:lnTo>
                <a:lnTo>
                  <a:pt x="0" y="0"/>
                </a:lnTo>
                <a:lnTo>
                  <a:pt x="0" y="4535424"/>
                </a:lnTo>
                <a:close/>
              </a:path>
            </a:pathLst>
          </a:custGeom>
          <a:ln w="3175">
            <a:solidFill>
              <a:srgbClr val="D9D9D9"/>
            </a:solidFill>
          </a:ln>
        </p:spPr>
        <p:txBody>
          <a:bodyPr wrap="square" lIns="0" tIns="0" rIns="0" bIns="0" rtlCol="0"/>
          <a:lstStyle/>
          <a:p>
            <a:endParaRPr/>
          </a:p>
        </p:txBody>
      </p:sp>
      <p:pic>
        <p:nvPicPr>
          <p:cNvPr id="1026" name="Picture 2" descr="Image result for number of software projects in google which uses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339" y="1921954"/>
            <a:ext cx="7075714"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4113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3"/>
          <a:srcRect r="10975" b="20909"/>
          <a:stretch/>
        </p:blipFill>
        <p:spPr>
          <a:xfrm>
            <a:off x="0" y="0"/>
            <a:ext cx="9144000" cy="2667000"/>
          </a:xfrm>
          <a:prstGeom prst="rect">
            <a:avLst/>
          </a:prstGeom>
        </p:spPr>
      </p:pic>
      <p:pic>
        <p:nvPicPr>
          <p:cNvPr id="7" name="Shape 591" descr="giphy.gif"/>
          <p:cNvPicPr preferRelativeResize="0"/>
          <p:nvPr/>
        </p:nvPicPr>
        <p:blipFill>
          <a:blip r:embed="rId4">
            <a:alphaModFix/>
          </a:blip>
          <a:stretch>
            <a:fillRect/>
          </a:stretch>
        </p:blipFill>
        <p:spPr>
          <a:xfrm>
            <a:off x="304800" y="1570057"/>
            <a:ext cx="8534400" cy="3657600"/>
          </a:xfrm>
          <a:prstGeom prst="rect">
            <a:avLst/>
          </a:prstGeom>
          <a:noFill/>
          <a:ln>
            <a:noFill/>
          </a:ln>
        </p:spPr>
      </p:pic>
    </p:spTree>
    <p:extLst>
      <p:ext uri="{BB962C8B-B14F-4D97-AF65-F5344CB8AC3E}">
        <p14:creationId xmlns:p14="http://schemas.microsoft.com/office/powerpoint/2010/main" val="4636813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dirty="0" smtClean="0"/>
              <a:t>The Learning Rate</a:t>
            </a:r>
            <a:endParaRPr spc="15" dirty="0" smtClean="0"/>
          </a:p>
        </p:txBody>
      </p:sp>
      <p:sp>
        <p:nvSpPr>
          <p:cNvPr id="6" name="object 6"/>
          <p:cNvSpPr/>
          <p:nvPr/>
        </p:nvSpPr>
        <p:spPr>
          <a:xfrm>
            <a:off x="720851" y="1559053"/>
            <a:ext cx="7705725" cy="2708148"/>
          </a:xfrm>
          <a:custGeom>
            <a:avLst/>
            <a:gdLst/>
            <a:ahLst/>
            <a:cxnLst/>
            <a:rect l="l" t="t" r="r" b="b"/>
            <a:pathLst>
              <a:path w="7705725" h="4535805">
                <a:moveTo>
                  <a:pt x="0" y="4535424"/>
                </a:moveTo>
                <a:lnTo>
                  <a:pt x="7705344" y="4535424"/>
                </a:lnTo>
                <a:lnTo>
                  <a:pt x="7705344" y="0"/>
                </a:lnTo>
                <a:lnTo>
                  <a:pt x="0" y="0"/>
                </a:lnTo>
                <a:lnTo>
                  <a:pt x="0" y="4535424"/>
                </a:lnTo>
                <a:close/>
              </a:path>
            </a:pathLst>
          </a:custGeom>
          <a:solidFill>
            <a:srgbClr val="FFFFFF"/>
          </a:solidFill>
        </p:spPr>
        <p:txBody>
          <a:bodyPr wrap="square" lIns="0" tIns="0" rIns="0" bIns="0" rtlCol="0"/>
          <a:lstStyle/>
          <a:p>
            <a:endParaRPr/>
          </a:p>
        </p:txBody>
      </p:sp>
      <p:sp>
        <p:nvSpPr>
          <p:cNvPr id="9" name="object 9"/>
          <p:cNvSpPr txBox="1"/>
          <p:nvPr/>
        </p:nvSpPr>
        <p:spPr>
          <a:xfrm>
            <a:off x="798677" y="1630334"/>
            <a:ext cx="7315200" cy="5236049"/>
          </a:xfrm>
          <a:prstGeom prst="rect">
            <a:avLst/>
          </a:prstGeom>
        </p:spPr>
        <p:txBody>
          <a:bodyPr vert="horz" wrap="square" lIns="0" tIns="13970" rIns="0" bIns="0" rtlCol="0">
            <a:spAutoFit/>
          </a:bodyPr>
          <a:lstStyle/>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Gradient </a:t>
            </a:r>
            <a:r>
              <a:rPr lang="en-IN" sz="1600" dirty="0">
                <a:solidFill>
                  <a:srgbClr val="434343"/>
                </a:solidFill>
                <a:latin typeface="Arial"/>
                <a:cs typeface="Arial"/>
              </a:rPr>
              <a:t>descent algorithms multiply the gradient by a scalar known as the learning rate (also sometimes called step size) to determine the next </a:t>
            </a:r>
            <a:r>
              <a:rPr lang="en-IN" sz="1600" dirty="0" smtClean="0">
                <a:solidFill>
                  <a:srgbClr val="434343"/>
                </a:solidFill>
                <a:latin typeface="Arial"/>
                <a:cs typeface="Arial"/>
              </a:rPr>
              <a:t>point.</a:t>
            </a:r>
          </a:p>
          <a:p>
            <a:pPr marL="285750" lvl="0" indent="-285750">
              <a:spcBef>
                <a:spcPts val="0"/>
              </a:spcBef>
              <a:buFont typeface="Arial" panose="020B0604020202020204" pitchFamily="34" charset="0"/>
              <a:buChar char="•"/>
            </a:pPr>
            <a:r>
              <a:rPr lang="en-IN" sz="1600" dirty="0" smtClean="0">
                <a:solidFill>
                  <a:srgbClr val="434343"/>
                </a:solidFill>
                <a:latin typeface="Arial"/>
                <a:cs typeface="Arial"/>
              </a:rPr>
              <a:t>For </a:t>
            </a:r>
            <a:r>
              <a:rPr lang="en-IN" sz="1600" dirty="0">
                <a:solidFill>
                  <a:srgbClr val="434343"/>
                </a:solidFill>
                <a:latin typeface="Arial"/>
                <a:cs typeface="Arial"/>
              </a:rPr>
              <a:t>example, if the gradient magnitude is 2.5 and the learning rate is 0.01, then the gradient descent algorithm will pick the next point 0.025 away from the previous point.</a:t>
            </a:r>
          </a:p>
          <a:p>
            <a:pPr marL="298450" indent="-285750">
              <a:lnSpc>
                <a:spcPct val="100000"/>
              </a:lnSpc>
              <a:spcBef>
                <a:spcPts val="110"/>
              </a:spcBef>
              <a:buFont typeface="Arial" panose="020B0604020202020204" pitchFamily="34" charset="0"/>
              <a:buChar char="•"/>
            </a:pPr>
            <a:r>
              <a:rPr lang="en-IN" sz="1600" b="1" dirty="0" smtClean="0">
                <a:solidFill>
                  <a:srgbClr val="434343"/>
                </a:solidFill>
                <a:latin typeface="Arial"/>
                <a:cs typeface="Arial"/>
              </a:rPr>
              <a:t>A </a:t>
            </a:r>
            <a:r>
              <a:rPr lang="en-IN" sz="1600" b="1" dirty="0" err="1" smtClean="0">
                <a:solidFill>
                  <a:srgbClr val="434343"/>
                </a:solidFill>
                <a:latin typeface="Arial"/>
                <a:cs typeface="Arial"/>
              </a:rPr>
              <a:t>Hyperparameter</a:t>
            </a:r>
            <a:r>
              <a:rPr lang="en-IN" sz="1600" b="1" dirty="0" smtClean="0">
                <a:solidFill>
                  <a:srgbClr val="434343"/>
                </a:solidFill>
                <a:latin typeface="Arial"/>
                <a:cs typeface="Arial"/>
              </a:rPr>
              <a:t>!</a:t>
            </a:r>
            <a:endParaRPr lang="en-IN" sz="1600" b="1" dirty="0">
              <a:solidFill>
                <a:srgbClr val="434343"/>
              </a:solidFill>
              <a:latin typeface="Arial"/>
              <a:cs typeface="Arial"/>
            </a:endParaRPr>
          </a:p>
          <a:p>
            <a:pPr marL="298450" lvl="0" indent="-285750">
              <a:spcBef>
                <a:spcPts val="110"/>
              </a:spcBef>
              <a:buFont typeface="Arial" panose="020B0604020202020204" pitchFamily="34" charset="0"/>
              <a:buChar char="•"/>
            </a:pPr>
            <a:r>
              <a:rPr lang="en-IN" sz="1600" dirty="0">
                <a:solidFill>
                  <a:srgbClr val="434343"/>
                </a:solidFill>
                <a:latin typeface="Arial"/>
                <a:cs typeface="Arial"/>
              </a:rPr>
              <a:t>Think of it as in real life. Some of us slow learners while some others are quicker learners</a:t>
            </a:r>
          </a:p>
          <a:p>
            <a:pPr marL="298450" lvl="0" indent="-285750">
              <a:spcBef>
                <a:spcPts val="110"/>
              </a:spcBef>
              <a:buFont typeface="Arial" panose="020B0604020202020204" pitchFamily="34" charset="0"/>
              <a:buChar char="•"/>
            </a:pPr>
            <a:r>
              <a:rPr lang="en-IN" sz="1600" b="1" dirty="0" smtClean="0">
                <a:solidFill>
                  <a:srgbClr val="434343"/>
                </a:solidFill>
                <a:latin typeface="Arial"/>
                <a:cs typeface="Arial"/>
              </a:rPr>
              <a:t>Small learning </a:t>
            </a:r>
            <a:r>
              <a:rPr lang="en-IN" sz="1600" b="1" dirty="0">
                <a:solidFill>
                  <a:srgbClr val="434343"/>
                </a:solidFill>
                <a:latin typeface="Arial"/>
                <a:cs typeface="Arial"/>
              </a:rPr>
              <a:t>rate </a:t>
            </a:r>
            <a:r>
              <a:rPr lang="en-IN" sz="1600" b="1" dirty="0" smtClean="0">
                <a:solidFill>
                  <a:srgbClr val="434343"/>
                </a:solidFill>
                <a:latin typeface="Arial"/>
                <a:cs typeface="Arial"/>
              </a:rPr>
              <a:t>-&gt; learning </a:t>
            </a:r>
            <a:r>
              <a:rPr lang="en-IN" sz="1600" b="1" dirty="0">
                <a:solidFill>
                  <a:srgbClr val="434343"/>
                </a:solidFill>
                <a:latin typeface="Arial"/>
                <a:cs typeface="Arial"/>
              </a:rPr>
              <a:t>will take too </a:t>
            </a:r>
            <a:r>
              <a:rPr lang="en-IN" sz="1600" b="1" dirty="0" smtClean="0">
                <a:solidFill>
                  <a:srgbClr val="434343"/>
                </a:solidFill>
                <a:latin typeface="Arial"/>
                <a:cs typeface="Arial"/>
              </a:rPr>
              <a:t>long</a:t>
            </a:r>
          </a:p>
          <a:p>
            <a:pPr marL="298450" lvl="0" indent="-285750">
              <a:spcBef>
                <a:spcPts val="110"/>
              </a:spcBef>
              <a:buFont typeface="Arial" panose="020B0604020202020204" pitchFamily="34" charset="0"/>
              <a:buChar char="•"/>
            </a:pPr>
            <a:r>
              <a:rPr lang="en-IN" sz="1600" b="1" dirty="0" smtClean="0">
                <a:solidFill>
                  <a:srgbClr val="434343"/>
                </a:solidFill>
                <a:latin typeface="Arial"/>
                <a:cs typeface="Arial"/>
              </a:rPr>
              <a:t>Large learning </a:t>
            </a:r>
            <a:r>
              <a:rPr lang="en-IN" sz="1600" b="1" dirty="0">
                <a:solidFill>
                  <a:srgbClr val="434343"/>
                </a:solidFill>
                <a:latin typeface="Arial"/>
                <a:cs typeface="Arial"/>
              </a:rPr>
              <a:t>rate </a:t>
            </a:r>
            <a:r>
              <a:rPr lang="en-IN" sz="1600" b="1" dirty="0" smtClean="0">
                <a:solidFill>
                  <a:srgbClr val="434343"/>
                </a:solidFill>
                <a:latin typeface="Arial"/>
                <a:cs typeface="Arial"/>
              </a:rPr>
              <a:t>-&gt; may overshoot the minima</a:t>
            </a:r>
            <a:endParaRPr lang="en-IN" sz="1600" b="1" dirty="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lang="en-IN" sz="1600" dirty="0">
              <a:solidFill>
                <a:srgbClr val="434343"/>
              </a:solidFill>
              <a:latin typeface="Arial"/>
              <a:cs typeface="Arial"/>
            </a:endParaRPr>
          </a:p>
          <a:p>
            <a:pPr marL="12700">
              <a:lnSpc>
                <a:spcPct val="100000"/>
              </a:lnSpc>
            </a:pPr>
            <a:endParaRPr lang="en-IN" sz="1600" dirty="0" smtClean="0">
              <a:solidFill>
                <a:srgbClr val="434343"/>
              </a:solidFill>
              <a:latin typeface="Arial"/>
              <a:cs typeface="Arial"/>
            </a:endParaRPr>
          </a:p>
          <a:p>
            <a:pPr marL="12700">
              <a:lnSpc>
                <a:spcPct val="100000"/>
              </a:lnSpc>
            </a:pPr>
            <a:endParaRPr sz="1600" dirty="0">
              <a:latin typeface="Arial"/>
              <a:cs typeface="Arial"/>
            </a:endParaRPr>
          </a:p>
        </p:txBody>
      </p:sp>
      <p:pic>
        <p:nvPicPr>
          <p:cNvPr id="8" name="Shape 605"/>
          <p:cNvPicPr preferRelativeResize="0"/>
          <p:nvPr/>
        </p:nvPicPr>
        <p:blipFill rotWithShape="1">
          <a:blip r:embed="rId4">
            <a:alphaModFix/>
          </a:blip>
          <a:srcRect t="20053"/>
          <a:stretch/>
        </p:blipFill>
        <p:spPr>
          <a:xfrm>
            <a:off x="2882023" y="4455319"/>
            <a:ext cx="3379952" cy="2184845"/>
          </a:xfrm>
          <a:prstGeom prst="rect">
            <a:avLst/>
          </a:prstGeom>
          <a:noFill/>
          <a:ln>
            <a:noFill/>
          </a:ln>
        </p:spPr>
      </p:pic>
    </p:spTree>
    <p:extLst>
      <p:ext uri="{BB962C8B-B14F-4D97-AF65-F5344CB8AC3E}">
        <p14:creationId xmlns:p14="http://schemas.microsoft.com/office/powerpoint/2010/main" val="32718153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But how the model will LEARN?</a:t>
            </a:r>
            <a:endParaRPr lang="en-IN" kern="0" spc="15" dirty="0" smtClean="0"/>
          </a:p>
        </p:txBody>
      </p:sp>
      <p:sp>
        <p:nvSpPr>
          <p:cNvPr id="7" name="object 8"/>
          <p:cNvSpPr/>
          <p:nvPr/>
        </p:nvSpPr>
        <p:spPr>
          <a:xfrm>
            <a:off x="695604" y="3581400"/>
            <a:ext cx="7815833" cy="1549146"/>
          </a:xfrm>
          <a:prstGeom prst="rect">
            <a:avLst/>
          </a:prstGeom>
          <a:blipFill>
            <a:blip r:embed="rId2" cstate="print"/>
            <a:stretch>
              <a:fillRect/>
            </a:stretch>
          </a:blipFill>
        </p:spPr>
        <p:txBody>
          <a:bodyPr wrap="square" lIns="0" tIns="0" rIns="0" bIns="0" rtlCol="0"/>
          <a:lstStyle/>
          <a:p>
            <a:endParaRPr/>
          </a:p>
        </p:txBody>
      </p:sp>
      <p:sp>
        <p:nvSpPr>
          <p:cNvPr id="8" name="object 9"/>
          <p:cNvSpPr/>
          <p:nvPr/>
        </p:nvSpPr>
        <p:spPr>
          <a:xfrm>
            <a:off x="2155596" y="3613403"/>
            <a:ext cx="6301740" cy="1438910"/>
          </a:xfrm>
          <a:custGeom>
            <a:avLst/>
            <a:gdLst/>
            <a:ahLst/>
            <a:cxnLst/>
            <a:rect l="l" t="t" r="r" b="b"/>
            <a:pathLst>
              <a:path w="6301740" h="1438910">
                <a:moveTo>
                  <a:pt x="0" y="1438655"/>
                </a:moveTo>
                <a:lnTo>
                  <a:pt x="6301740" y="1438655"/>
                </a:lnTo>
                <a:lnTo>
                  <a:pt x="6301740" y="0"/>
                </a:lnTo>
                <a:lnTo>
                  <a:pt x="0" y="0"/>
                </a:lnTo>
                <a:lnTo>
                  <a:pt x="0" y="1438655"/>
                </a:lnTo>
                <a:close/>
              </a:path>
            </a:pathLst>
          </a:custGeom>
          <a:solidFill>
            <a:srgbClr val="FFFFFF"/>
          </a:solidFill>
        </p:spPr>
        <p:txBody>
          <a:bodyPr wrap="square" lIns="0" tIns="0" rIns="0" bIns="0" rtlCol="0"/>
          <a:lstStyle/>
          <a:p>
            <a:endParaRPr/>
          </a:p>
        </p:txBody>
      </p:sp>
      <p:sp>
        <p:nvSpPr>
          <p:cNvPr id="9" name="object 10"/>
          <p:cNvSpPr/>
          <p:nvPr/>
        </p:nvSpPr>
        <p:spPr>
          <a:xfrm>
            <a:off x="751992" y="3613403"/>
            <a:ext cx="1905" cy="1438910"/>
          </a:xfrm>
          <a:custGeom>
            <a:avLst/>
            <a:gdLst/>
            <a:ahLst/>
            <a:cxnLst/>
            <a:rect l="l" t="t" r="r" b="b"/>
            <a:pathLst>
              <a:path w="1904" h="1438910">
                <a:moveTo>
                  <a:pt x="0" y="1438655"/>
                </a:moveTo>
                <a:lnTo>
                  <a:pt x="1524" y="1438655"/>
                </a:lnTo>
                <a:lnTo>
                  <a:pt x="1524" y="0"/>
                </a:lnTo>
                <a:lnTo>
                  <a:pt x="0" y="0"/>
                </a:lnTo>
                <a:lnTo>
                  <a:pt x="0" y="1438655"/>
                </a:lnTo>
                <a:close/>
              </a:path>
            </a:pathLst>
          </a:custGeom>
          <a:solidFill>
            <a:srgbClr val="FFFFFF"/>
          </a:solidFill>
        </p:spPr>
        <p:txBody>
          <a:bodyPr wrap="square" lIns="0" tIns="0" rIns="0" bIns="0" rtlCol="0"/>
          <a:lstStyle/>
          <a:p>
            <a:endParaRPr/>
          </a:p>
        </p:txBody>
      </p:sp>
      <p:sp>
        <p:nvSpPr>
          <p:cNvPr id="10" name="object 11"/>
          <p:cNvSpPr/>
          <p:nvPr/>
        </p:nvSpPr>
        <p:spPr>
          <a:xfrm>
            <a:off x="751992" y="3613403"/>
            <a:ext cx="7705725" cy="1438910"/>
          </a:xfrm>
          <a:custGeom>
            <a:avLst/>
            <a:gdLst/>
            <a:ahLst/>
            <a:cxnLst/>
            <a:rect l="l" t="t" r="r" b="b"/>
            <a:pathLst>
              <a:path w="7705725" h="1438910">
                <a:moveTo>
                  <a:pt x="0" y="1438655"/>
                </a:moveTo>
                <a:lnTo>
                  <a:pt x="7705344" y="1438655"/>
                </a:lnTo>
                <a:lnTo>
                  <a:pt x="7705344" y="0"/>
                </a:lnTo>
                <a:lnTo>
                  <a:pt x="0" y="0"/>
                </a:lnTo>
                <a:lnTo>
                  <a:pt x="0" y="1438655"/>
                </a:lnTo>
                <a:close/>
              </a:path>
            </a:pathLst>
          </a:custGeom>
          <a:ln w="3175">
            <a:solidFill>
              <a:srgbClr val="D9D9D9"/>
            </a:solidFill>
          </a:ln>
        </p:spPr>
        <p:txBody>
          <a:bodyPr wrap="square" lIns="0" tIns="0" rIns="0" bIns="0" rtlCol="0"/>
          <a:lstStyle/>
          <a:p>
            <a:endParaRPr/>
          </a:p>
        </p:txBody>
      </p:sp>
      <p:sp>
        <p:nvSpPr>
          <p:cNvPr id="11" name="object 12"/>
          <p:cNvSpPr txBox="1"/>
          <p:nvPr/>
        </p:nvSpPr>
        <p:spPr>
          <a:xfrm>
            <a:off x="2386330" y="4047676"/>
            <a:ext cx="6300470" cy="475130"/>
          </a:xfrm>
          <a:prstGeom prst="rect">
            <a:avLst/>
          </a:prstGeom>
        </p:spPr>
        <p:txBody>
          <a:bodyPr vert="horz" wrap="square" lIns="0" tIns="13335" rIns="0" bIns="0" rtlCol="0">
            <a:spAutoFit/>
          </a:bodyPr>
          <a:lstStyle/>
          <a:p>
            <a:pPr marL="914400" lvl="0" indent="0">
              <a:spcBef>
                <a:spcPts val="0"/>
              </a:spcBef>
              <a:buNone/>
            </a:pPr>
            <a:r>
              <a:rPr lang="en-IN" sz="3000" b="1" u="sng" dirty="0">
                <a:solidFill>
                  <a:schemeClr val="hlink"/>
                </a:solidFill>
                <a:latin typeface="Arial" panose="020B0604020202020204" pitchFamily="34" charset="0"/>
                <a:cs typeface="Arial" panose="020B0604020202020204" pitchFamily="34" charset="0"/>
                <a:hlinkClick r:id="rId3"/>
              </a:rPr>
              <a:t>BACKPROPAGATION</a:t>
            </a:r>
          </a:p>
        </p:txBody>
      </p:sp>
      <p:sp>
        <p:nvSpPr>
          <p:cNvPr id="12" name="object 13"/>
          <p:cNvSpPr/>
          <p:nvPr/>
        </p:nvSpPr>
        <p:spPr>
          <a:xfrm>
            <a:off x="1166521" y="4006595"/>
            <a:ext cx="1219809" cy="640384"/>
          </a:xfrm>
          <a:prstGeom prst="rect">
            <a:avLst/>
          </a:prstGeom>
          <a:blipFill>
            <a:blip r:embed="rId4" cstate="print"/>
            <a:stretch>
              <a:fillRect/>
            </a:stretch>
          </a:blipFill>
        </p:spPr>
        <p:txBody>
          <a:bodyPr wrap="square" lIns="0" tIns="0" rIns="0" bIns="0" rtlCol="0"/>
          <a:lstStyle/>
          <a:p>
            <a:endParaRPr/>
          </a:p>
        </p:txBody>
      </p:sp>
      <p:sp>
        <p:nvSpPr>
          <p:cNvPr id="13" name="Rectangle 12"/>
          <p:cNvSpPr/>
          <p:nvPr/>
        </p:nvSpPr>
        <p:spPr>
          <a:xfrm>
            <a:off x="750722" y="3613404"/>
            <a:ext cx="1403603" cy="143891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bject 14"/>
          <p:cNvSpPr/>
          <p:nvPr/>
        </p:nvSpPr>
        <p:spPr>
          <a:xfrm>
            <a:off x="1081431" y="3920993"/>
            <a:ext cx="1414495" cy="811588"/>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464504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742315"/>
          </a:xfrm>
          <a:prstGeom prst="rect">
            <a:avLst/>
          </a:prstGeom>
        </p:spPr>
        <p:txBody>
          <a:bodyPr vert="horz" wrap="square" lIns="0" tIns="75565" rIns="0" bIns="0" rtlCol="0">
            <a:spAutoFit/>
          </a:bodyPr>
          <a:lstStyle/>
          <a:p>
            <a:pPr marL="12700">
              <a:lnSpc>
                <a:spcPct val="100000"/>
              </a:lnSpc>
              <a:spcBef>
                <a:spcPts val="595"/>
              </a:spcBef>
            </a:pPr>
            <a:r>
              <a:rPr spc="-65" dirty="0"/>
              <a:t>Deep </a:t>
            </a:r>
            <a:r>
              <a:rPr dirty="0" smtClean="0"/>
              <a:t>Learning</a:t>
            </a:r>
            <a:endParaRPr spc="15" dirty="0"/>
          </a:p>
          <a:p>
            <a:pPr marL="12700">
              <a:lnSpc>
                <a:spcPct val="100000"/>
              </a:lnSpc>
              <a:spcBef>
                <a:spcPts val="345"/>
              </a:spcBef>
            </a:pPr>
            <a:r>
              <a:rPr sz="1600" spc="-25" dirty="0"/>
              <a:t>The </a:t>
            </a:r>
            <a:r>
              <a:rPr sz="1600" spc="15" dirty="0"/>
              <a:t>Training</a:t>
            </a:r>
            <a:r>
              <a:rPr sz="1600" spc="-100" dirty="0"/>
              <a:t> </a:t>
            </a:r>
            <a:r>
              <a:rPr sz="1600" spc="10" dirty="0"/>
              <a:t>Process</a:t>
            </a:r>
            <a:endParaRPr sz="1600" dirty="0"/>
          </a:p>
        </p:txBody>
      </p:sp>
      <p:sp>
        <p:nvSpPr>
          <p:cNvPr id="5" name="object 5"/>
          <p:cNvSpPr/>
          <p:nvPr/>
        </p:nvSpPr>
        <p:spPr>
          <a:xfrm>
            <a:off x="664463" y="1527047"/>
            <a:ext cx="7815833" cy="476783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4657725"/>
          </a:xfrm>
          <a:custGeom>
            <a:avLst/>
            <a:gdLst/>
            <a:ahLst/>
            <a:cxnLst/>
            <a:rect l="l" t="t" r="r" b="b"/>
            <a:pathLst>
              <a:path w="7705725" h="4657725">
                <a:moveTo>
                  <a:pt x="0" y="4657344"/>
                </a:moveTo>
                <a:lnTo>
                  <a:pt x="7705344" y="4657344"/>
                </a:lnTo>
                <a:lnTo>
                  <a:pt x="7705344" y="0"/>
                </a:lnTo>
                <a:lnTo>
                  <a:pt x="0" y="0"/>
                </a:lnTo>
                <a:lnTo>
                  <a:pt x="0" y="4657344"/>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4657725"/>
          </a:xfrm>
          <a:custGeom>
            <a:avLst/>
            <a:gdLst/>
            <a:ahLst/>
            <a:cxnLst/>
            <a:rect l="l" t="t" r="r" b="b"/>
            <a:pathLst>
              <a:path w="7705725" h="4657725">
                <a:moveTo>
                  <a:pt x="0" y="4657344"/>
                </a:moveTo>
                <a:lnTo>
                  <a:pt x="7705344" y="4657344"/>
                </a:lnTo>
                <a:lnTo>
                  <a:pt x="7705344" y="0"/>
                </a:lnTo>
                <a:lnTo>
                  <a:pt x="0" y="0"/>
                </a:lnTo>
                <a:lnTo>
                  <a:pt x="0" y="4657344"/>
                </a:lnTo>
                <a:close/>
              </a:path>
            </a:pathLst>
          </a:custGeom>
          <a:ln w="3175">
            <a:solidFill>
              <a:srgbClr val="D9D9D9"/>
            </a:solidFill>
          </a:ln>
        </p:spPr>
        <p:txBody>
          <a:bodyPr wrap="square" lIns="0" tIns="0" rIns="0" bIns="0" rtlCol="0"/>
          <a:lstStyle/>
          <a:p>
            <a:endParaRPr/>
          </a:p>
        </p:txBody>
      </p:sp>
      <p:sp>
        <p:nvSpPr>
          <p:cNvPr id="8" name="object 8"/>
          <p:cNvSpPr/>
          <p:nvPr/>
        </p:nvSpPr>
        <p:spPr>
          <a:xfrm>
            <a:off x="4992623" y="1886711"/>
            <a:ext cx="2113026" cy="140588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049011" y="1918716"/>
            <a:ext cx="2002789" cy="1295400"/>
          </a:xfrm>
          <a:custGeom>
            <a:avLst/>
            <a:gdLst/>
            <a:ahLst/>
            <a:cxnLst/>
            <a:rect l="l" t="t" r="r" b="b"/>
            <a:pathLst>
              <a:path w="2002790" h="1295400">
                <a:moveTo>
                  <a:pt x="0" y="1295400"/>
                </a:moveTo>
                <a:lnTo>
                  <a:pt x="2002536" y="1295400"/>
                </a:lnTo>
                <a:lnTo>
                  <a:pt x="2002536" y="0"/>
                </a:lnTo>
                <a:lnTo>
                  <a:pt x="0" y="0"/>
                </a:lnTo>
                <a:lnTo>
                  <a:pt x="0" y="1295400"/>
                </a:lnTo>
                <a:close/>
              </a:path>
            </a:pathLst>
          </a:custGeom>
          <a:solidFill>
            <a:srgbClr val="4AACC5"/>
          </a:solidFill>
        </p:spPr>
        <p:txBody>
          <a:bodyPr wrap="square" lIns="0" tIns="0" rIns="0" bIns="0" rtlCol="0"/>
          <a:lstStyle/>
          <a:p>
            <a:endParaRPr/>
          </a:p>
        </p:txBody>
      </p:sp>
      <p:sp>
        <p:nvSpPr>
          <p:cNvPr id="10" name="object 10"/>
          <p:cNvSpPr txBox="1"/>
          <p:nvPr/>
        </p:nvSpPr>
        <p:spPr>
          <a:xfrm>
            <a:off x="5049011" y="1918716"/>
            <a:ext cx="2002789" cy="1295400"/>
          </a:xfrm>
          <a:prstGeom prst="rect">
            <a:avLst/>
          </a:prstGeom>
          <a:ln w="3175">
            <a:solidFill>
              <a:srgbClr val="BEBEBE"/>
            </a:solidFill>
          </a:ln>
        </p:spPr>
        <p:txBody>
          <a:bodyPr vert="horz" wrap="square" lIns="0" tIns="3175" rIns="0" bIns="0" rtlCol="0">
            <a:spAutoFit/>
          </a:bodyPr>
          <a:lstStyle/>
          <a:p>
            <a:pPr>
              <a:lnSpc>
                <a:spcPct val="100000"/>
              </a:lnSpc>
              <a:spcBef>
                <a:spcPts val="25"/>
              </a:spcBef>
            </a:pPr>
            <a:endParaRPr sz="2150">
              <a:latin typeface="Times New Roman"/>
              <a:cs typeface="Times New Roman"/>
            </a:endParaRPr>
          </a:p>
          <a:p>
            <a:pPr marL="280670" marR="274320" indent="-3810" algn="ctr">
              <a:lnSpc>
                <a:spcPct val="100000"/>
              </a:lnSpc>
            </a:pPr>
            <a:r>
              <a:rPr sz="1400" spc="-15" dirty="0">
                <a:solidFill>
                  <a:srgbClr val="FFFFFF"/>
                </a:solidFill>
                <a:latin typeface="Arial"/>
                <a:cs typeface="Arial"/>
              </a:rPr>
              <a:t>Forward </a:t>
            </a:r>
            <a:r>
              <a:rPr sz="1400" spc="55" dirty="0">
                <a:solidFill>
                  <a:srgbClr val="FFFFFF"/>
                </a:solidFill>
                <a:latin typeface="Arial"/>
                <a:cs typeface="Arial"/>
              </a:rPr>
              <a:t>it </a:t>
            </a:r>
            <a:r>
              <a:rPr sz="1400" spc="10" dirty="0">
                <a:solidFill>
                  <a:srgbClr val="FFFFFF"/>
                </a:solidFill>
                <a:latin typeface="Arial"/>
                <a:cs typeface="Arial"/>
              </a:rPr>
              <a:t>trough  </a:t>
            </a:r>
            <a:r>
              <a:rPr sz="1400" spc="5" dirty="0">
                <a:solidFill>
                  <a:srgbClr val="FFFFFF"/>
                </a:solidFill>
                <a:latin typeface="Arial"/>
                <a:cs typeface="Arial"/>
              </a:rPr>
              <a:t>the </a:t>
            </a:r>
            <a:r>
              <a:rPr sz="1400" spc="10" dirty="0">
                <a:solidFill>
                  <a:srgbClr val="FFFFFF"/>
                </a:solidFill>
                <a:latin typeface="Arial"/>
                <a:cs typeface="Arial"/>
              </a:rPr>
              <a:t>network </a:t>
            </a:r>
            <a:r>
              <a:rPr sz="1400" spc="35" dirty="0">
                <a:solidFill>
                  <a:srgbClr val="FFFFFF"/>
                </a:solidFill>
                <a:latin typeface="Arial"/>
                <a:cs typeface="Arial"/>
              </a:rPr>
              <a:t>to</a:t>
            </a:r>
            <a:r>
              <a:rPr sz="1400" spc="-150" dirty="0">
                <a:solidFill>
                  <a:srgbClr val="FFFFFF"/>
                </a:solidFill>
                <a:latin typeface="Arial"/>
                <a:cs typeface="Arial"/>
              </a:rPr>
              <a:t> </a:t>
            </a:r>
            <a:r>
              <a:rPr sz="1400" spc="15" dirty="0">
                <a:solidFill>
                  <a:srgbClr val="FFFFFF"/>
                </a:solidFill>
                <a:latin typeface="Arial"/>
                <a:cs typeface="Arial"/>
              </a:rPr>
              <a:t>get  predictions</a:t>
            </a:r>
            <a:endParaRPr sz="1400">
              <a:latin typeface="Arial"/>
              <a:cs typeface="Arial"/>
            </a:endParaRPr>
          </a:p>
        </p:txBody>
      </p:sp>
      <p:sp>
        <p:nvSpPr>
          <p:cNvPr id="11" name="object 11"/>
          <p:cNvSpPr/>
          <p:nvPr/>
        </p:nvSpPr>
        <p:spPr>
          <a:xfrm>
            <a:off x="1969007" y="1886711"/>
            <a:ext cx="2131314" cy="140588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025395" y="1918716"/>
            <a:ext cx="2021205" cy="1295400"/>
          </a:xfrm>
          <a:custGeom>
            <a:avLst/>
            <a:gdLst/>
            <a:ahLst/>
            <a:cxnLst/>
            <a:rect l="l" t="t" r="r" b="b"/>
            <a:pathLst>
              <a:path w="2021204" h="1295400">
                <a:moveTo>
                  <a:pt x="0" y="1295400"/>
                </a:moveTo>
                <a:lnTo>
                  <a:pt x="2020824" y="1295400"/>
                </a:lnTo>
                <a:lnTo>
                  <a:pt x="2020824" y="0"/>
                </a:lnTo>
                <a:lnTo>
                  <a:pt x="0" y="0"/>
                </a:lnTo>
                <a:lnTo>
                  <a:pt x="0" y="1295400"/>
                </a:lnTo>
                <a:close/>
              </a:path>
            </a:pathLst>
          </a:custGeom>
          <a:solidFill>
            <a:srgbClr val="4AACC5"/>
          </a:solidFill>
        </p:spPr>
        <p:txBody>
          <a:bodyPr wrap="square" lIns="0" tIns="0" rIns="0" bIns="0" rtlCol="0"/>
          <a:lstStyle/>
          <a:p>
            <a:endParaRPr/>
          </a:p>
        </p:txBody>
      </p:sp>
      <p:sp>
        <p:nvSpPr>
          <p:cNvPr id="13" name="object 13"/>
          <p:cNvSpPr/>
          <p:nvPr/>
        </p:nvSpPr>
        <p:spPr>
          <a:xfrm>
            <a:off x="2857245" y="2235454"/>
            <a:ext cx="713232" cy="374903"/>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2025395" y="1918716"/>
            <a:ext cx="2021205" cy="1295400"/>
          </a:xfrm>
          <a:prstGeom prst="rect">
            <a:avLst/>
          </a:prstGeom>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10"/>
              </a:spcBef>
            </a:pPr>
            <a:endParaRPr sz="2250">
              <a:latin typeface="Times New Roman"/>
              <a:cs typeface="Times New Roman"/>
            </a:endParaRPr>
          </a:p>
          <a:p>
            <a:pPr marL="200025">
              <a:lnSpc>
                <a:spcPct val="100000"/>
              </a:lnSpc>
            </a:pPr>
            <a:r>
              <a:rPr sz="1400" spc="-15" dirty="0">
                <a:solidFill>
                  <a:srgbClr val="FFFFFF"/>
                </a:solidFill>
                <a:latin typeface="Arial"/>
                <a:cs typeface="Arial"/>
              </a:rPr>
              <a:t>Sample </a:t>
            </a:r>
            <a:r>
              <a:rPr sz="1400" dirty="0">
                <a:solidFill>
                  <a:srgbClr val="FFFFFF"/>
                </a:solidFill>
                <a:latin typeface="Arial"/>
                <a:cs typeface="Arial"/>
              </a:rPr>
              <a:t>labeled</a:t>
            </a:r>
            <a:r>
              <a:rPr sz="1400" spc="-25" dirty="0">
                <a:solidFill>
                  <a:srgbClr val="FFFFFF"/>
                </a:solidFill>
                <a:latin typeface="Arial"/>
                <a:cs typeface="Arial"/>
              </a:rPr>
              <a:t> </a:t>
            </a:r>
            <a:r>
              <a:rPr sz="1400" dirty="0">
                <a:solidFill>
                  <a:srgbClr val="FFFFFF"/>
                </a:solidFill>
                <a:latin typeface="Arial"/>
                <a:cs typeface="Arial"/>
              </a:rPr>
              <a:t>data</a:t>
            </a:r>
            <a:endParaRPr sz="1400">
              <a:latin typeface="Arial"/>
              <a:cs typeface="Arial"/>
            </a:endParaRPr>
          </a:p>
        </p:txBody>
      </p:sp>
      <p:sp>
        <p:nvSpPr>
          <p:cNvPr id="15" name="object 15"/>
          <p:cNvSpPr/>
          <p:nvPr/>
        </p:nvSpPr>
        <p:spPr>
          <a:xfrm>
            <a:off x="4046220" y="2508504"/>
            <a:ext cx="1002030" cy="119380"/>
          </a:xfrm>
          <a:custGeom>
            <a:avLst/>
            <a:gdLst/>
            <a:ahLst/>
            <a:cxnLst/>
            <a:rect l="l" t="t" r="r" b="b"/>
            <a:pathLst>
              <a:path w="1002029" h="119380">
                <a:moveTo>
                  <a:pt x="883030" y="0"/>
                </a:moveTo>
                <a:lnTo>
                  <a:pt x="883030" y="118872"/>
                </a:lnTo>
                <a:lnTo>
                  <a:pt x="962278" y="79248"/>
                </a:lnTo>
                <a:lnTo>
                  <a:pt x="902842" y="79248"/>
                </a:lnTo>
                <a:lnTo>
                  <a:pt x="902842" y="39624"/>
                </a:lnTo>
                <a:lnTo>
                  <a:pt x="962278" y="39624"/>
                </a:lnTo>
                <a:lnTo>
                  <a:pt x="883030" y="0"/>
                </a:lnTo>
                <a:close/>
              </a:path>
              <a:path w="1002029" h="119380">
                <a:moveTo>
                  <a:pt x="883030" y="39624"/>
                </a:moveTo>
                <a:lnTo>
                  <a:pt x="0" y="39624"/>
                </a:lnTo>
                <a:lnTo>
                  <a:pt x="0" y="79248"/>
                </a:lnTo>
                <a:lnTo>
                  <a:pt x="883030" y="79248"/>
                </a:lnTo>
                <a:lnTo>
                  <a:pt x="883030" y="39624"/>
                </a:lnTo>
                <a:close/>
              </a:path>
              <a:path w="1002029" h="119380">
                <a:moveTo>
                  <a:pt x="962278" y="39624"/>
                </a:moveTo>
                <a:lnTo>
                  <a:pt x="902842" y="39624"/>
                </a:lnTo>
                <a:lnTo>
                  <a:pt x="902842" y="79248"/>
                </a:lnTo>
                <a:lnTo>
                  <a:pt x="962278" y="79248"/>
                </a:lnTo>
                <a:lnTo>
                  <a:pt x="1001902" y="59436"/>
                </a:lnTo>
                <a:lnTo>
                  <a:pt x="962278" y="39624"/>
                </a:lnTo>
                <a:close/>
              </a:path>
            </a:pathLst>
          </a:custGeom>
          <a:solidFill>
            <a:srgbClr val="4AACC5"/>
          </a:solidFill>
        </p:spPr>
        <p:txBody>
          <a:bodyPr wrap="square" lIns="0" tIns="0" rIns="0" bIns="0" rtlCol="0"/>
          <a:lstStyle/>
          <a:p>
            <a:endParaRPr/>
          </a:p>
        </p:txBody>
      </p:sp>
      <p:sp>
        <p:nvSpPr>
          <p:cNvPr id="16" name="object 16"/>
          <p:cNvSpPr/>
          <p:nvPr/>
        </p:nvSpPr>
        <p:spPr>
          <a:xfrm>
            <a:off x="4992623" y="3685032"/>
            <a:ext cx="2113026" cy="1408938"/>
          </a:xfrm>
          <a:prstGeom prst="rect">
            <a:avLst/>
          </a:prstGeom>
          <a:blipFill>
            <a:blip r:embed="rId7" cstate="print"/>
            <a:stretch>
              <a:fillRect/>
            </a:stretch>
          </a:blipFill>
        </p:spPr>
        <p:txBody>
          <a:bodyPr wrap="square" lIns="0" tIns="0" rIns="0" bIns="0" rtlCol="0"/>
          <a:lstStyle/>
          <a:p>
            <a:endParaRPr/>
          </a:p>
        </p:txBody>
      </p:sp>
      <p:sp>
        <p:nvSpPr>
          <p:cNvPr id="17" name="object 17"/>
          <p:cNvSpPr txBox="1"/>
          <p:nvPr/>
        </p:nvSpPr>
        <p:spPr>
          <a:xfrm>
            <a:off x="5049011" y="3717035"/>
            <a:ext cx="2002789" cy="1298575"/>
          </a:xfrm>
          <a:prstGeom prst="rect">
            <a:avLst/>
          </a:prstGeom>
          <a:solidFill>
            <a:srgbClr val="4AACC5"/>
          </a:solidFill>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20"/>
              </a:spcBef>
            </a:pPr>
            <a:endParaRPr sz="1300">
              <a:latin typeface="Times New Roman"/>
              <a:cs typeface="Times New Roman"/>
            </a:endParaRPr>
          </a:p>
          <a:p>
            <a:pPr marL="616585" marR="396875" indent="-213360">
              <a:lnSpc>
                <a:spcPct val="100000"/>
              </a:lnSpc>
              <a:spcBef>
                <a:spcPts val="5"/>
              </a:spcBef>
            </a:pPr>
            <a:r>
              <a:rPr sz="1400" spc="-55" dirty="0">
                <a:solidFill>
                  <a:srgbClr val="FFFFFF"/>
                </a:solidFill>
                <a:latin typeface="Arial"/>
                <a:cs typeface="Arial"/>
              </a:rPr>
              <a:t>B</a:t>
            </a:r>
            <a:r>
              <a:rPr sz="1400" spc="-40" dirty="0">
                <a:solidFill>
                  <a:srgbClr val="FFFFFF"/>
                </a:solidFill>
                <a:latin typeface="Arial"/>
                <a:cs typeface="Arial"/>
              </a:rPr>
              <a:t>a</a:t>
            </a:r>
            <a:r>
              <a:rPr sz="1400" spc="15" dirty="0">
                <a:solidFill>
                  <a:srgbClr val="FFFFFF"/>
                </a:solidFill>
                <a:latin typeface="Arial"/>
                <a:cs typeface="Arial"/>
              </a:rPr>
              <a:t>ck</a:t>
            </a:r>
            <a:r>
              <a:rPr sz="1400" spc="10" dirty="0">
                <a:solidFill>
                  <a:srgbClr val="FFFFFF"/>
                </a:solidFill>
                <a:latin typeface="Arial"/>
                <a:cs typeface="Arial"/>
              </a:rPr>
              <a:t>pr</a:t>
            </a:r>
            <a:r>
              <a:rPr sz="1400" dirty="0">
                <a:solidFill>
                  <a:srgbClr val="FFFFFF"/>
                </a:solidFill>
                <a:latin typeface="Arial"/>
                <a:cs typeface="Arial"/>
              </a:rPr>
              <a:t>o</a:t>
            </a:r>
            <a:r>
              <a:rPr sz="1400" spc="10" dirty="0">
                <a:solidFill>
                  <a:srgbClr val="FFFFFF"/>
                </a:solidFill>
                <a:latin typeface="Arial"/>
                <a:cs typeface="Arial"/>
              </a:rPr>
              <a:t>p</a:t>
            </a:r>
            <a:r>
              <a:rPr sz="1400" spc="-40" dirty="0">
                <a:solidFill>
                  <a:srgbClr val="FFFFFF"/>
                </a:solidFill>
                <a:latin typeface="Arial"/>
                <a:cs typeface="Arial"/>
              </a:rPr>
              <a:t>a</a:t>
            </a:r>
            <a:r>
              <a:rPr sz="1400" spc="-10" dirty="0">
                <a:solidFill>
                  <a:srgbClr val="FFFFFF"/>
                </a:solidFill>
                <a:latin typeface="Arial"/>
                <a:cs typeface="Arial"/>
              </a:rPr>
              <a:t>g</a:t>
            </a:r>
            <a:r>
              <a:rPr sz="1400" spc="-20" dirty="0">
                <a:solidFill>
                  <a:srgbClr val="FFFFFF"/>
                </a:solidFill>
                <a:latin typeface="Arial"/>
                <a:cs typeface="Arial"/>
              </a:rPr>
              <a:t>a</a:t>
            </a:r>
            <a:r>
              <a:rPr sz="1400" spc="60" dirty="0">
                <a:solidFill>
                  <a:srgbClr val="FFFFFF"/>
                </a:solidFill>
                <a:latin typeface="Arial"/>
                <a:cs typeface="Arial"/>
              </a:rPr>
              <a:t>t</a:t>
            </a:r>
            <a:r>
              <a:rPr sz="1400" spc="-25" dirty="0">
                <a:solidFill>
                  <a:srgbClr val="FFFFFF"/>
                </a:solidFill>
                <a:latin typeface="Arial"/>
                <a:cs typeface="Arial"/>
              </a:rPr>
              <a:t>e  </a:t>
            </a:r>
            <a:r>
              <a:rPr sz="1400" spc="5" dirty="0">
                <a:solidFill>
                  <a:srgbClr val="FFFFFF"/>
                </a:solidFill>
                <a:latin typeface="Arial"/>
                <a:cs typeface="Arial"/>
              </a:rPr>
              <a:t>the</a:t>
            </a:r>
            <a:r>
              <a:rPr sz="1400" spc="-50" dirty="0">
                <a:solidFill>
                  <a:srgbClr val="FFFFFF"/>
                </a:solidFill>
                <a:latin typeface="Arial"/>
                <a:cs typeface="Arial"/>
              </a:rPr>
              <a:t> </a:t>
            </a:r>
            <a:r>
              <a:rPr sz="1400" dirty="0">
                <a:solidFill>
                  <a:srgbClr val="FFFFFF"/>
                </a:solidFill>
                <a:latin typeface="Arial"/>
                <a:cs typeface="Arial"/>
              </a:rPr>
              <a:t>errors</a:t>
            </a:r>
            <a:endParaRPr sz="1400">
              <a:latin typeface="Arial"/>
              <a:cs typeface="Arial"/>
            </a:endParaRPr>
          </a:p>
        </p:txBody>
      </p:sp>
      <p:sp>
        <p:nvSpPr>
          <p:cNvPr id="18" name="object 18"/>
          <p:cNvSpPr/>
          <p:nvPr/>
        </p:nvSpPr>
        <p:spPr>
          <a:xfrm>
            <a:off x="1990344" y="3685032"/>
            <a:ext cx="2109978" cy="1408938"/>
          </a:xfrm>
          <a:prstGeom prst="rect">
            <a:avLst/>
          </a:prstGeom>
          <a:blipFill>
            <a:blip r:embed="rId8" cstate="print"/>
            <a:stretch>
              <a:fillRect/>
            </a:stretch>
          </a:blipFill>
        </p:spPr>
        <p:txBody>
          <a:bodyPr wrap="square" lIns="0" tIns="0" rIns="0" bIns="0" rtlCol="0"/>
          <a:lstStyle/>
          <a:p>
            <a:endParaRPr/>
          </a:p>
        </p:txBody>
      </p:sp>
      <p:sp>
        <p:nvSpPr>
          <p:cNvPr id="19" name="object 19"/>
          <p:cNvSpPr txBox="1"/>
          <p:nvPr/>
        </p:nvSpPr>
        <p:spPr>
          <a:xfrm>
            <a:off x="2046732" y="3717035"/>
            <a:ext cx="1999614" cy="1298575"/>
          </a:xfrm>
          <a:prstGeom prst="rect">
            <a:avLst/>
          </a:prstGeom>
          <a:solidFill>
            <a:srgbClr val="4AACC5"/>
          </a:solidFill>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20"/>
              </a:spcBef>
            </a:pPr>
            <a:endParaRPr sz="1300">
              <a:latin typeface="Times New Roman"/>
              <a:cs typeface="Times New Roman"/>
            </a:endParaRPr>
          </a:p>
          <a:p>
            <a:pPr marL="224154" marR="215265" indent="341630">
              <a:lnSpc>
                <a:spcPct val="100000"/>
              </a:lnSpc>
              <a:spcBef>
                <a:spcPts val="5"/>
              </a:spcBef>
            </a:pPr>
            <a:r>
              <a:rPr sz="1400" spc="-15" dirty="0">
                <a:solidFill>
                  <a:srgbClr val="FFFFFF"/>
                </a:solidFill>
                <a:latin typeface="Arial"/>
                <a:cs typeface="Arial"/>
              </a:rPr>
              <a:t>Update </a:t>
            </a:r>
            <a:r>
              <a:rPr sz="1400" spc="5" dirty="0">
                <a:solidFill>
                  <a:srgbClr val="FFFFFF"/>
                </a:solidFill>
                <a:latin typeface="Arial"/>
                <a:cs typeface="Arial"/>
              </a:rPr>
              <a:t>the  </a:t>
            </a:r>
            <a:r>
              <a:rPr sz="1400" spc="10" dirty="0">
                <a:solidFill>
                  <a:srgbClr val="FFFFFF"/>
                </a:solidFill>
                <a:latin typeface="Arial"/>
                <a:cs typeface="Arial"/>
              </a:rPr>
              <a:t>connection</a:t>
            </a:r>
            <a:r>
              <a:rPr sz="1400" spc="-40" dirty="0">
                <a:solidFill>
                  <a:srgbClr val="FFFFFF"/>
                </a:solidFill>
                <a:latin typeface="Arial"/>
                <a:cs typeface="Arial"/>
              </a:rPr>
              <a:t> </a:t>
            </a:r>
            <a:r>
              <a:rPr sz="1400" spc="15" dirty="0">
                <a:solidFill>
                  <a:srgbClr val="FFFFFF"/>
                </a:solidFill>
                <a:latin typeface="Arial"/>
                <a:cs typeface="Arial"/>
              </a:rPr>
              <a:t>weights</a:t>
            </a:r>
            <a:endParaRPr sz="1400">
              <a:latin typeface="Arial"/>
              <a:cs typeface="Arial"/>
            </a:endParaRPr>
          </a:p>
        </p:txBody>
      </p:sp>
      <p:sp>
        <p:nvSpPr>
          <p:cNvPr id="20" name="object 20"/>
          <p:cNvSpPr/>
          <p:nvPr/>
        </p:nvSpPr>
        <p:spPr>
          <a:xfrm>
            <a:off x="5989320" y="3214116"/>
            <a:ext cx="119380" cy="504190"/>
          </a:xfrm>
          <a:custGeom>
            <a:avLst/>
            <a:gdLst/>
            <a:ahLst/>
            <a:cxnLst/>
            <a:rect l="l" t="t" r="r" b="b"/>
            <a:pathLst>
              <a:path w="119379" h="504189">
                <a:moveTo>
                  <a:pt x="39624" y="385191"/>
                </a:moveTo>
                <a:lnTo>
                  <a:pt x="0" y="385191"/>
                </a:lnTo>
                <a:lnTo>
                  <a:pt x="59435" y="504063"/>
                </a:lnTo>
                <a:lnTo>
                  <a:pt x="108965" y="405003"/>
                </a:lnTo>
                <a:lnTo>
                  <a:pt x="39624" y="405003"/>
                </a:lnTo>
                <a:lnTo>
                  <a:pt x="39624" y="385191"/>
                </a:lnTo>
                <a:close/>
              </a:path>
              <a:path w="119379" h="504189">
                <a:moveTo>
                  <a:pt x="79247" y="0"/>
                </a:moveTo>
                <a:lnTo>
                  <a:pt x="39624" y="0"/>
                </a:lnTo>
                <a:lnTo>
                  <a:pt x="39624" y="405003"/>
                </a:lnTo>
                <a:lnTo>
                  <a:pt x="79247" y="405003"/>
                </a:lnTo>
                <a:lnTo>
                  <a:pt x="79247" y="0"/>
                </a:lnTo>
                <a:close/>
              </a:path>
              <a:path w="119379" h="504189">
                <a:moveTo>
                  <a:pt x="118871" y="385191"/>
                </a:moveTo>
                <a:lnTo>
                  <a:pt x="79247" y="385191"/>
                </a:lnTo>
                <a:lnTo>
                  <a:pt x="79247" y="405003"/>
                </a:lnTo>
                <a:lnTo>
                  <a:pt x="108965" y="405003"/>
                </a:lnTo>
                <a:lnTo>
                  <a:pt x="118871" y="385191"/>
                </a:lnTo>
                <a:close/>
              </a:path>
            </a:pathLst>
          </a:custGeom>
          <a:solidFill>
            <a:srgbClr val="4AACC5"/>
          </a:solidFill>
        </p:spPr>
        <p:txBody>
          <a:bodyPr wrap="square" lIns="0" tIns="0" rIns="0" bIns="0" rtlCol="0"/>
          <a:lstStyle/>
          <a:p>
            <a:endParaRPr/>
          </a:p>
        </p:txBody>
      </p:sp>
      <p:sp>
        <p:nvSpPr>
          <p:cNvPr id="21" name="object 21"/>
          <p:cNvSpPr/>
          <p:nvPr/>
        </p:nvSpPr>
        <p:spPr>
          <a:xfrm>
            <a:off x="4046220" y="4306823"/>
            <a:ext cx="1002030" cy="119380"/>
          </a:xfrm>
          <a:custGeom>
            <a:avLst/>
            <a:gdLst/>
            <a:ahLst/>
            <a:cxnLst/>
            <a:rect l="l" t="t" r="r" b="b"/>
            <a:pathLst>
              <a:path w="1002029" h="119379">
                <a:moveTo>
                  <a:pt x="118871" y="0"/>
                </a:moveTo>
                <a:lnTo>
                  <a:pt x="0" y="59436"/>
                </a:lnTo>
                <a:lnTo>
                  <a:pt x="118871" y="118871"/>
                </a:lnTo>
                <a:lnTo>
                  <a:pt x="118871" y="79248"/>
                </a:lnTo>
                <a:lnTo>
                  <a:pt x="99059" y="79248"/>
                </a:lnTo>
                <a:lnTo>
                  <a:pt x="99059" y="39624"/>
                </a:lnTo>
                <a:lnTo>
                  <a:pt x="118871" y="39624"/>
                </a:lnTo>
                <a:lnTo>
                  <a:pt x="118871" y="0"/>
                </a:lnTo>
                <a:close/>
              </a:path>
              <a:path w="1002029" h="119379">
                <a:moveTo>
                  <a:pt x="118871" y="39624"/>
                </a:moveTo>
                <a:lnTo>
                  <a:pt x="99059" y="39624"/>
                </a:lnTo>
                <a:lnTo>
                  <a:pt x="99059" y="79248"/>
                </a:lnTo>
                <a:lnTo>
                  <a:pt x="118871" y="79248"/>
                </a:lnTo>
                <a:lnTo>
                  <a:pt x="118871" y="39624"/>
                </a:lnTo>
                <a:close/>
              </a:path>
              <a:path w="1002029" h="119379">
                <a:moveTo>
                  <a:pt x="1001902" y="39624"/>
                </a:moveTo>
                <a:lnTo>
                  <a:pt x="118871" y="39624"/>
                </a:lnTo>
                <a:lnTo>
                  <a:pt x="118871" y="79248"/>
                </a:lnTo>
                <a:lnTo>
                  <a:pt x="1001902" y="79248"/>
                </a:lnTo>
                <a:lnTo>
                  <a:pt x="1001902" y="39624"/>
                </a:lnTo>
                <a:close/>
              </a:path>
            </a:pathLst>
          </a:custGeom>
          <a:solidFill>
            <a:srgbClr val="4AACC5"/>
          </a:solidFill>
        </p:spPr>
        <p:txBody>
          <a:bodyPr wrap="square" lIns="0" tIns="0" rIns="0" bIns="0" rtlCol="0"/>
          <a:lstStyle/>
          <a:p>
            <a:endParaRPr/>
          </a:p>
        </p:txBody>
      </p:sp>
      <p:sp>
        <p:nvSpPr>
          <p:cNvPr id="22" name="object 22"/>
          <p:cNvSpPr/>
          <p:nvPr/>
        </p:nvSpPr>
        <p:spPr>
          <a:xfrm>
            <a:off x="2980435" y="3214116"/>
            <a:ext cx="119380" cy="504825"/>
          </a:xfrm>
          <a:custGeom>
            <a:avLst/>
            <a:gdLst/>
            <a:ahLst/>
            <a:cxnLst/>
            <a:rect l="l" t="t" r="r" b="b"/>
            <a:pathLst>
              <a:path w="119380" h="504825">
                <a:moveTo>
                  <a:pt x="79291" y="118447"/>
                </a:moveTo>
                <a:lnTo>
                  <a:pt x="39666" y="119294"/>
                </a:lnTo>
                <a:lnTo>
                  <a:pt x="47878" y="504444"/>
                </a:lnTo>
                <a:lnTo>
                  <a:pt x="87502" y="503682"/>
                </a:lnTo>
                <a:lnTo>
                  <a:pt x="79291" y="118447"/>
                </a:lnTo>
                <a:close/>
              </a:path>
              <a:path w="119380" h="504825">
                <a:moveTo>
                  <a:pt x="56895" y="0"/>
                </a:moveTo>
                <a:lnTo>
                  <a:pt x="0" y="120142"/>
                </a:lnTo>
                <a:lnTo>
                  <a:pt x="39666" y="119294"/>
                </a:lnTo>
                <a:lnTo>
                  <a:pt x="39243" y="99441"/>
                </a:lnTo>
                <a:lnTo>
                  <a:pt x="78866" y="98551"/>
                </a:lnTo>
                <a:lnTo>
                  <a:pt x="108832" y="98551"/>
                </a:lnTo>
                <a:lnTo>
                  <a:pt x="56895" y="0"/>
                </a:lnTo>
                <a:close/>
              </a:path>
              <a:path w="119380" h="504825">
                <a:moveTo>
                  <a:pt x="78866" y="98551"/>
                </a:moveTo>
                <a:lnTo>
                  <a:pt x="39243" y="99441"/>
                </a:lnTo>
                <a:lnTo>
                  <a:pt x="39666" y="119294"/>
                </a:lnTo>
                <a:lnTo>
                  <a:pt x="79291" y="118447"/>
                </a:lnTo>
                <a:lnTo>
                  <a:pt x="78866" y="98551"/>
                </a:lnTo>
                <a:close/>
              </a:path>
              <a:path w="119380" h="504825">
                <a:moveTo>
                  <a:pt x="108832" y="98551"/>
                </a:moveTo>
                <a:lnTo>
                  <a:pt x="78866" y="98551"/>
                </a:lnTo>
                <a:lnTo>
                  <a:pt x="79291" y="118447"/>
                </a:lnTo>
                <a:lnTo>
                  <a:pt x="118871" y="117601"/>
                </a:lnTo>
                <a:lnTo>
                  <a:pt x="108832" y="98551"/>
                </a:lnTo>
                <a:close/>
              </a:path>
            </a:pathLst>
          </a:custGeom>
          <a:solidFill>
            <a:srgbClr val="4AACC5"/>
          </a:solidFill>
        </p:spPr>
        <p:txBody>
          <a:bodyPr wrap="square" lIns="0" tIns="0" rIns="0" bIns="0" rtlCol="0"/>
          <a:lstStyle/>
          <a:p>
            <a:endParaRPr/>
          </a:p>
        </p:txBody>
      </p:sp>
      <p:sp>
        <p:nvSpPr>
          <p:cNvPr id="23" name="object 23"/>
          <p:cNvSpPr txBox="1"/>
          <p:nvPr/>
        </p:nvSpPr>
        <p:spPr>
          <a:xfrm>
            <a:off x="964488" y="5304535"/>
            <a:ext cx="7207884" cy="758825"/>
          </a:xfrm>
          <a:prstGeom prst="rect">
            <a:avLst/>
          </a:prstGeom>
        </p:spPr>
        <p:txBody>
          <a:bodyPr vert="horz" wrap="square" lIns="0" tIns="13335" rIns="0" bIns="0" rtlCol="0">
            <a:spAutoFit/>
          </a:bodyPr>
          <a:lstStyle/>
          <a:p>
            <a:pPr marL="12700" marR="5080">
              <a:lnSpc>
                <a:spcPct val="100000"/>
              </a:lnSpc>
              <a:spcBef>
                <a:spcPts val="105"/>
              </a:spcBef>
            </a:pPr>
            <a:r>
              <a:rPr sz="1600" spc="-20" dirty="0">
                <a:solidFill>
                  <a:srgbClr val="434343"/>
                </a:solidFill>
                <a:latin typeface="Arial"/>
                <a:cs typeface="Arial"/>
              </a:rPr>
              <a:t>Learns </a:t>
            </a:r>
            <a:r>
              <a:rPr sz="1600" spc="-10" dirty="0">
                <a:solidFill>
                  <a:srgbClr val="434343"/>
                </a:solidFill>
                <a:latin typeface="Arial"/>
                <a:cs typeface="Arial"/>
              </a:rPr>
              <a:t>by </a:t>
            </a:r>
            <a:r>
              <a:rPr sz="1600" spc="-5" dirty="0">
                <a:solidFill>
                  <a:srgbClr val="434343"/>
                </a:solidFill>
                <a:latin typeface="Arial"/>
                <a:cs typeface="Arial"/>
              </a:rPr>
              <a:t>generating </a:t>
            </a:r>
            <a:r>
              <a:rPr sz="1600" spc="-15" dirty="0">
                <a:solidFill>
                  <a:srgbClr val="434343"/>
                </a:solidFill>
                <a:latin typeface="Arial"/>
                <a:cs typeface="Arial"/>
              </a:rPr>
              <a:t>an </a:t>
            </a:r>
            <a:r>
              <a:rPr sz="1600" spc="-5" dirty="0">
                <a:solidFill>
                  <a:srgbClr val="434343"/>
                </a:solidFill>
                <a:latin typeface="Arial"/>
                <a:cs typeface="Arial"/>
              </a:rPr>
              <a:t>error signal </a:t>
            </a:r>
            <a:r>
              <a:rPr sz="1600" spc="30" dirty="0">
                <a:solidFill>
                  <a:srgbClr val="434343"/>
                </a:solidFill>
                <a:latin typeface="Arial"/>
                <a:cs typeface="Arial"/>
              </a:rPr>
              <a:t>that </a:t>
            </a:r>
            <a:r>
              <a:rPr sz="1600" spc="-5" dirty="0">
                <a:solidFill>
                  <a:srgbClr val="434343"/>
                </a:solidFill>
                <a:latin typeface="Arial"/>
                <a:cs typeface="Arial"/>
              </a:rPr>
              <a:t>measures </a:t>
            </a:r>
            <a:r>
              <a:rPr sz="1600" dirty="0">
                <a:solidFill>
                  <a:srgbClr val="434343"/>
                </a:solidFill>
                <a:latin typeface="Arial"/>
                <a:cs typeface="Arial"/>
              </a:rPr>
              <a:t>the difference </a:t>
            </a:r>
            <a:r>
              <a:rPr sz="1600" spc="-5" dirty="0">
                <a:solidFill>
                  <a:srgbClr val="434343"/>
                </a:solidFill>
                <a:latin typeface="Arial"/>
                <a:cs typeface="Arial"/>
              </a:rPr>
              <a:t>between </a:t>
            </a:r>
            <a:r>
              <a:rPr sz="1600" dirty="0">
                <a:solidFill>
                  <a:srgbClr val="434343"/>
                </a:solidFill>
                <a:latin typeface="Arial"/>
                <a:cs typeface="Arial"/>
              </a:rPr>
              <a:t>the  </a:t>
            </a:r>
            <a:r>
              <a:rPr sz="1600" spc="5" dirty="0">
                <a:solidFill>
                  <a:srgbClr val="434343"/>
                </a:solidFill>
                <a:latin typeface="Arial"/>
                <a:cs typeface="Arial"/>
              </a:rPr>
              <a:t>predictions</a:t>
            </a:r>
            <a:r>
              <a:rPr sz="1600" spc="-90" dirty="0">
                <a:solidFill>
                  <a:srgbClr val="434343"/>
                </a:solidFill>
                <a:latin typeface="Arial"/>
                <a:cs typeface="Arial"/>
              </a:rPr>
              <a:t> </a:t>
            </a:r>
            <a:r>
              <a:rPr sz="1600" spc="35" dirty="0">
                <a:solidFill>
                  <a:srgbClr val="434343"/>
                </a:solidFill>
                <a:latin typeface="Arial"/>
                <a:cs typeface="Arial"/>
              </a:rPr>
              <a:t>of</a:t>
            </a:r>
            <a:r>
              <a:rPr sz="1600" spc="-55"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spc="10" dirty="0">
                <a:solidFill>
                  <a:srgbClr val="434343"/>
                </a:solidFill>
                <a:latin typeface="Arial"/>
                <a:cs typeface="Arial"/>
              </a:rPr>
              <a:t>network</a:t>
            </a:r>
            <a:r>
              <a:rPr sz="1600" spc="-80" dirty="0">
                <a:solidFill>
                  <a:srgbClr val="434343"/>
                </a:solidFill>
                <a:latin typeface="Arial"/>
                <a:cs typeface="Arial"/>
              </a:rPr>
              <a:t> </a:t>
            </a:r>
            <a:r>
              <a:rPr sz="1600" spc="-10" dirty="0">
                <a:solidFill>
                  <a:srgbClr val="434343"/>
                </a:solidFill>
                <a:latin typeface="Arial"/>
                <a:cs typeface="Arial"/>
              </a:rPr>
              <a:t>and</a:t>
            </a:r>
            <a:r>
              <a:rPr sz="1600" spc="-65"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spc="-15" dirty="0">
                <a:solidFill>
                  <a:srgbClr val="434343"/>
                </a:solidFill>
                <a:latin typeface="Arial"/>
                <a:cs typeface="Arial"/>
              </a:rPr>
              <a:t>desired</a:t>
            </a:r>
            <a:r>
              <a:rPr sz="1600" spc="-90" dirty="0">
                <a:solidFill>
                  <a:srgbClr val="434343"/>
                </a:solidFill>
                <a:latin typeface="Arial"/>
                <a:cs typeface="Arial"/>
              </a:rPr>
              <a:t> </a:t>
            </a:r>
            <a:r>
              <a:rPr sz="1600" spc="-15" dirty="0">
                <a:solidFill>
                  <a:srgbClr val="434343"/>
                </a:solidFill>
                <a:latin typeface="Arial"/>
                <a:cs typeface="Arial"/>
              </a:rPr>
              <a:t>values</a:t>
            </a:r>
            <a:r>
              <a:rPr sz="1600" spc="-85" dirty="0">
                <a:solidFill>
                  <a:srgbClr val="434343"/>
                </a:solidFill>
                <a:latin typeface="Arial"/>
                <a:cs typeface="Arial"/>
              </a:rPr>
              <a:t> </a:t>
            </a:r>
            <a:r>
              <a:rPr sz="1600" spc="-10" dirty="0">
                <a:solidFill>
                  <a:srgbClr val="434343"/>
                </a:solidFill>
                <a:latin typeface="Arial"/>
                <a:cs typeface="Arial"/>
              </a:rPr>
              <a:t>and</a:t>
            </a:r>
            <a:r>
              <a:rPr sz="1600" spc="-65" dirty="0">
                <a:solidFill>
                  <a:srgbClr val="434343"/>
                </a:solidFill>
                <a:latin typeface="Arial"/>
                <a:cs typeface="Arial"/>
              </a:rPr>
              <a:t> </a:t>
            </a:r>
            <a:r>
              <a:rPr sz="1600" spc="5" dirty="0">
                <a:solidFill>
                  <a:srgbClr val="434343"/>
                </a:solidFill>
                <a:latin typeface="Arial"/>
                <a:cs typeface="Arial"/>
              </a:rPr>
              <a:t>then</a:t>
            </a:r>
            <a:r>
              <a:rPr sz="1600" spc="-15" dirty="0">
                <a:solidFill>
                  <a:srgbClr val="434343"/>
                </a:solidFill>
                <a:latin typeface="Arial"/>
                <a:cs typeface="Arial"/>
              </a:rPr>
              <a:t> </a:t>
            </a:r>
            <a:r>
              <a:rPr sz="1600" dirty="0">
                <a:solidFill>
                  <a:srgbClr val="F57B00"/>
                </a:solidFill>
                <a:latin typeface="Arial"/>
                <a:cs typeface="Arial"/>
              </a:rPr>
              <a:t>using</a:t>
            </a:r>
            <a:r>
              <a:rPr sz="1600" spc="-65" dirty="0">
                <a:solidFill>
                  <a:srgbClr val="F57B00"/>
                </a:solidFill>
                <a:latin typeface="Arial"/>
                <a:cs typeface="Arial"/>
              </a:rPr>
              <a:t> </a:t>
            </a:r>
            <a:r>
              <a:rPr sz="1600" spc="20" dirty="0">
                <a:solidFill>
                  <a:srgbClr val="F57B00"/>
                </a:solidFill>
                <a:latin typeface="Arial"/>
                <a:cs typeface="Arial"/>
              </a:rPr>
              <a:t>this</a:t>
            </a:r>
            <a:r>
              <a:rPr sz="1600" spc="-40" dirty="0">
                <a:solidFill>
                  <a:srgbClr val="F57B00"/>
                </a:solidFill>
                <a:latin typeface="Arial"/>
                <a:cs typeface="Arial"/>
              </a:rPr>
              <a:t> </a:t>
            </a:r>
            <a:r>
              <a:rPr sz="1600" spc="-5" dirty="0">
                <a:solidFill>
                  <a:srgbClr val="F57B00"/>
                </a:solidFill>
                <a:latin typeface="Arial"/>
                <a:cs typeface="Arial"/>
              </a:rPr>
              <a:t>error</a:t>
            </a:r>
            <a:r>
              <a:rPr sz="1600" spc="-80" dirty="0">
                <a:solidFill>
                  <a:srgbClr val="F57B00"/>
                </a:solidFill>
                <a:latin typeface="Arial"/>
                <a:cs typeface="Arial"/>
              </a:rPr>
              <a:t> </a:t>
            </a:r>
            <a:r>
              <a:rPr sz="1600" spc="-5" dirty="0">
                <a:solidFill>
                  <a:srgbClr val="F57B00"/>
                </a:solidFill>
                <a:latin typeface="Arial"/>
                <a:cs typeface="Arial"/>
              </a:rPr>
              <a:t>signal  </a:t>
            </a:r>
            <a:r>
              <a:rPr sz="1600" spc="40" dirty="0">
                <a:solidFill>
                  <a:srgbClr val="F57B00"/>
                </a:solidFill>
                <a:latin typeface="Arial"/>
                <a:cs typeface="Arial"/>
              </a:rPr>
              <a:t>to</a:t>
            </a:r>
            <a:r>
              <a:rPr sz="1600" spc="-50" dirty="0">
                <a:solidFill>
                  <a:srgbClr val="F57B00"/>
                </a:solidFill>
                <a:latin typeface="Arial"/>
                <a:cs typeface="Arial"/>
              </a:rPr>
              <a:t> </a:t>
            </a:r>
            <a:r>
              <a:rPr sz="1600" spc="-15" dirty="0">
                <a:solidFill>
                  <a:srgbClr val="F57B00"/>
                </a:solidFill>
                <a:latin typeface="Arial"/>
                <a:cs typeface="Arial"/>
              </a:rPr>
              <a:t>change</a:t>
            </a:r>
            <a:r>
              <a:rPr sz="1600" spc="-95" dirty="0">
                <a:solidFill>
                  <a:srgbClr val="F57B00"/>
                </a:solidFill>
                <a:latin typeface="Arial"/>
                <a:cs typeface="Arial"/>
              </a:rPr>
              <a:t> </a:t>
            </a:r>
            <a:r>
              <a:rPr sz="1600" dirty="0">
                <a:solidFill>
                  <a:srgbClr val="F57B00"/>
                </a:solidFill>
                <a:latin typeface="Arial"/>
                <a:cs typeface="Arial"/>
              </a:rPr>
              <a:t>the</a:t>
            </a:r>
            <a:r>
              <a:rPr sz="1600" spc="-50" dirty="0">
                <a:solidFill>
                  <a:srgbClr val="F57B00"/>
                </a:solidFill>
                <a:latin typeface="Arial"/>
                <a:cs typeface="Arial"/>
              </a:rPr>
              <a:t> </a:t>
            </a:r>
            <a:r>
              <a:rPr sz="1600" spc="10" dirty="0">
                <a:solidFill>
                  <a:srgbClr val="F57B00"/>
                </a:solidFill>
                <a:latin typeface="Arial"/>
                <a:cs typeface="Arial"/>
              </a:rPr>
              <a:t>weights</a:t>
            </a:r>
            <a:r>
              <a:rPr sz="1600" spc="-40" dirty="0">
                <a:solidFill>
                  <a:srgbClr val="F57B00"/>
                </a:solidFill>
                <a:latin typeface="Arial"/>
                <a:cs typeface="Arial"/>
              </a:rPr>
              <a:t> </a:t>
            </a:r>
            <a:r>
              <a:rPr sz="1600" spc="-5" dirty="0">
                <a:solidFill>
                  <a:srgbClr val="434343"/>
                </a:solidFill>
                <a:latin typeface="Arial"/>
                <a:cs typeface="Arial"/>
              </a:rPr>
              <a:t>(or</a:t>
            </a:r>
            <a:r>
              <a:rPr sz="1600" spc="-80" dirty="0">
                <a:solidFill>
                  <a:srgbClr val="434343"/>
                </a:solidFill>
                <a:latin typeface="Arial"/>
                <a:cs typeface="Arial"/>
              </a:rPr>
              <a:t> </a:t>
            </a:r>
            <a:r>
              <a:rPr sz="1600" dirty="0">
                <a:solidFill>
                  <a:srgbClr val="434343"/>
                </a:solidFill>
                <a:latin typeface="Arial"/>
                <a:cs typeface="Arial"/>
              </a:rPr>
              <a:t>parameters)</a:t>
            </a:r>
            <a:r>
              <a:rPr sz="1600" spc="-85" dirty="0">
                <a:solidFill>
                  <a:srgbClr val="434343"/>
                </a:solidFill>
                <a:latin typeface="Arial"/>
                <a:cs typeface="Arial"/>
              </a:rPr>
              <a:t> </a:t>
            </a:r>
            <a:r>
              <a:rPr sz="1600" spc="5" dirty="0">
                <a:solidFill>
                  <a:srgbClr val="434343"/>
                </a:solidFill>
                <a:latin typeface="Arial"/>
                <a:cs typeface="Arial"/>
              </a:rPr>
              <a:t>so</a:t>
            </a:r>
            <a:r>
              <a:rPr sz="1600" spc="-65" dirty="0">
                <a:solidFill>
                  <a:srgbClr val="434343"/>
                </a:solidFill>
                <a:latin typeface="Arial"/>
                <a:cs typeface="Arial"/>
              </a:rPr>
              <a:t> </a:t>
            </a:r>
            <a:r>
              <a:rPr sz="1600" spc="35" dirty="0">
                <a:solidFill>
                  <a:srgbClr val="434343"/>
                </a:solidFill>
                <a:latin typeface="Arial"/>
                <a:cs typeface="Arial"/>
              </a:rPr>
              <a:t>that</a:t>
            </a:r>
            <a:r>
              <a:rPr sz="1600" spc="-35" dirty="0">
                <a:solidFill>
                  <a:srgbClr val="434343"/>
                </a:solidFill>
                <a:latin typeface="Arial"/>
                <a:cs typeface="Arial"/>
              </a:rPr>
              <a:t> </a:t>
            </a:r>
            <a:r>
              <a:rPr sz="1600" spc="10" dirty="0">
                <a:solidFill>
                  <a:srgbClr val="434343"/>
                </a:solidFill>
                <a:latin typeface="Arial"/>
                <a:cs typeface="Arial"/>
              </a:rPr>
              <a:t>predictions</a:t>
            </a:r>
            <a:r>
              <a:rPr sz="1600" spc="-85" dirty="0">
                <a:solidFill>
                  <a:srgbClr val="434343"/>
                </a:solidFill>
                <a:latin typeface="Arial"/>
                <a:cs typeface="Arial"/>
              </a:rPr>
              <a:t> </a:t>
            </a:r>
            <a:r>
              <a:rPr sz="1600" spc="10" dirty="0">
                <a:solidFill>
                  <a:srgbClr val="434343"/>
                </a:solidFill>
                <a:latin typeface="Arial"/>
                <a:cs typeface="Arial"/>
              </a:rPr>
              <a:t>get</a:t>
            </a:r>
            <a:r>
              <a:rPr sz="1600" spc="-60" dirty="0">
                <a:solidFill>
                  <a:srgbClr val="434343"/>
                </a:solidFill>
                <a:latin typeface="Arial"/>
                <a:cs typeface="Arial"/>
              </a:rPr>
              <a:t> </a:t>
            </a:r>
            <a:r>
              <a:rPr sz="1600" spc="10" dirty="0">
                <a:solidFill>
                  <a:srgbClr val="434343"/>
                </a:solidFill>
                <a:latin typeface="Arial"/>
                <a:cs typeface="Arial"/>
              </a:rPr>
              <a:t>more</a:t>
            </a:r>
            <a:r>
              <a:rPr sz="1600" spc="-45" dirty="0">
                <a:solidFill>
                  <a:srgbClr val="434343"/>
                </a:solidFill>
                <a:latin typeface="Arial"/>
                <a:cs typeface="Arial"/>
              </a:rPr>
              <a:t> </a:t>
            </a:r>
            <a:r>
              <a:rPr sz="1600" spc="-10" dirty="0">
                <a:solidFill>
                  <a:srgbClr val="434343"/>
                </a:solidFill>
                <a:latin typeface="Arial"/>
                <a:cs typeface="Arial"/>
              </a:rPr>
              <a:t>accurate.</a:t>
            </a:r>
            <a:endParaRPr sz="1600">
              <a:latin typeface="Arial"/>
              <a:cs typeface="Arial"/>
            </a:endParaRPr>
          </a:p>
        </p:txBody>
      </p:sp>
    </p:spTree>
    <p:extLst>
      <p:ext uri="{BB962C8B-B14F-4D97-AF65-F5344CB8AC3E}">
        <p14:creationId xmlns:p14="http://schemas.microsoft.com/office/powerpoint/2010/main" val="2464716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691856"/>
          </a:xfrm>
          <a:prstGeom prst="rect">
            <a:avLst/>
          </a:prstGeom>
        </p:spPr>
        <p:txBody>
          <a:bodyPr vert="horz" wrap="square" lIns="0" tIns="75565" rIns="0" bIns="0" rtlCol="0">
            <a:spAutoFit/>
          </a:bodyPr>
          <a:lstStyle/>
          <a:p>
            <a:pPr marL="12700">
              <a:lnSpc>
                <a:spcPct val="100000"/>
              </a:lnSpc>
              <a:spcBef>
                <a:spcPts val="595"/>
              </a:spcBef>
            </a:pPr>
            <a:r>
              <a:rPr lang="en-IN" spc="-65" dirty="0" smtClean="0"/>
              <a:t>Still not so Perfect!</a:t>
            </a:r>
            <a:br>
              <a:rPr lang="en-IN" spc="-65" dirty="0" smtClean="0"/>
            </a:br>
            <a:r>
              <a:rPr lang="en-IN" sz="1600" spc="-65" dirty="0" err="1" smtClean="0"/>
              <a:t>Backprop</a:t>
            </a:r>
            <a:r>
              <a:rPr lang="en-IN" sz="1600" spc="-65" dirty="0" smtClean="0"/>
              <a:t> can go wrong</a:t>
            </a:r>
            <a:endParaRPr sz="1600" spc="15" dirty="0"/>
          </a:p>
        </p:txBody>
      </p:sp>
      <p:sp>
        <p:nvSpPr>
          <p:cNvPr id="6" name="object 6"/>
          <p:cNvSpPr/>
          <p:nvPr/>
        </p:nvSpPr>
        <p:spPr>
          <a:xfrm>
            <a:off x="720851" y="1559052"/>
            <a:ext cx="7705725" cy="16413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846157"/>
            <a:ext cx="7146290" cy="1942198"/>
          </a:xfrm>
          <a:prstGeom prst="rect">
            <a:avLst/>
          </a:prstGeom>
        </p:spPr>
        <p:txBody>
          <a:bodyPr vert="horz" wrap="square" lIns="0" tIns="13335" rIns="0" bIns="0" rtlCol="0">
            <a:spAutoFit/>
          </a:bodyPr>
          <a:lstStyle/>
          <a:p>
            <a:pPr marL="285750" lvl="0" indent="-285750">
              <a:spcBef>
                <a:spcPts val="0"/>
              </a:spcBef>
              <a:buClr>
                <a:schemeClr val="dk1"/>
              </a:buClr>
              <a:buSzPct val="61111"/>
              <a:buFont typeface="Arial" panose="020B0604020202020204" pitchFamily="34" charset="0"/>
              <a:buChar char="•"/>
            </a:pPr>
            <a:r>
              <a:rPr lang="en-IN" sz="1600" b="1" spc="-10" dirty="0" smtClean="0">
                <a:solidFill>
                  <a:srgbClr val="434343"/>
                </a:solidFill>
                <a:latin typeface="Arial"/>
                <a:cs typeface="Arial"/>
              </a:rPr>
              <a:t>Vanishing </a:t>
            </a:r>
            <a:r>
              <a:rPr lang="en-IN" sz="1600" b="1" spc="-10" dirty="0">
                <a:solidFill>
                  <a:srgbClr val="434343"/>
                </a:solidFill>
                <a:latin typeface="Arial"/>
                <a:cs typeface="Arial"/>
              </a:rPr>
              <a:t>Gradients:</a:t>
            </a:r>
          </a:p>
          <a:p>
            <a:pPr marL="285750" lvl="0" indent="-285750">
              <a:spcBef>
                <a:spcPts val="0"/>
              </a:spcBef>
              <a:buClr>
                <a:schemeClr val="dk1"/>
              </a:buClr>
              <a:buSzPct val="61111"/>
              <a:buFont typeface="Arial" panose="020B0604020202020204" pitchFamily="34" charset="0"/>
              <a:buChar char="•"/>
            </a:pPr>
            <a:r>
              <a:rPr lang="en-IN" sz="1600" spc="-10" dirty="0">
                <a:solidFill>
                  <a:srgbClr val="434343"/>
                </a:solidFill>
                <a:latin typeface="Arial"/>
                <a:cs typeface="Arial"/>
              </a:rPr>
              <a:t>The gradients for the lower layers (closer to the input) can become very small. In deep networks, computing these gradients can involve taking the product of many small </a:t>
            </a:r>
            <a:r>
              <a:rPr lang="en-IN" sz="1600" spc="-10" dirty="0" smtClean="0">
                <a:solidFill>
                  <a:srgbClr val="434343"/>
                </a:solidFill>
                <a:latin typeface="Arial"/>
                <a:cs typeface="Arial"/>
              </a:rPr>
              <a:t>terms</a:t>
            </a:r>
            <a:endParaRPr lang="en-IN" sz="1600" dirty="0" smtClean="0"/>
          </a:p>
          <a:p>
            <a:pPr>
              <a:lnSpc>
                <a:spcPct val="150000"/>
              </a:lnSpc>
            </a:pPr>
            <a:endParaRPr lang="en-IN" sz="1600" dirty="0"/>
          </a:p>
          <a:p>
            <a:pPr marL="12700" marR="5080">
              <a:lnSpc>
                <a:spcPct val="150000"/>
              </a:lnSpc>
              <a:spcBef>
                <a:spcPts val="1610"/>
              </a:spcBef>
            </a:pPr>
            <a:endParaRPr sz="1600" dirty="0">
              <a:latin typeface="Arial"/>
              <a:cs typeface="Arial"/>
            </a:endParaRPr>
          </a:p>
        </p:txBody>
      </p:sp>
      <p:sp>
        <p:nvSpPr>
          <p:cNvPr id="10" name="object 6"/>
          <p:cNvSpPr/>
          <p:nvPr/>
        </p:nvSpPr>
        <p:spPr>
          <a:xfrm>
            <a:off x="719136" y="3430572"/>
            <a:ext cx="7705725" cy="152242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11" name="object 9"/>
          <p:cNvSpPr txBox="1"/>
          <p:nvPr/>
        </p:nvSpPr>
        <p:spPr>
          <a:xfrm>
            <a:off x="998853" y="3488270"/>
            <a:ext cx="7146290" cy="2542363"/>
          </a:xfrm>
          <a:prstGeom prst="rect">
            <a:avLst/>
          </a:prstGeom>
        </p:spPr>
        <p:txBody>
          <a:bodyPr vert="horz" wrap="square" lIns="0" tIns="13335" rIns="0" bIns="0" rtlCol="0">
            <a:spAutoFit/>
          </a:bodyPr>
          <a:lstStyle/>
          <a:p>
            <a:pPr lvl="0">
              <a:spcBef>
                <a:spcPts val="0"/>
              </a:spcBef>
              <a:buClr>
                <a:schemeClr val="dk1"/>
              </a:buClr>
              <a:buSzPct val="61111"/>
            </a:pPr>
            <a:endParaRPr lang="en-IN" sz="1500" spc="-10" dirty="0">
              <a:solidFill>
                <a:srgbClr val="434343"/>
              </a:solidFill>
              <a:latin typeface="Arial"/>
              <a:cs typeface="Arial"/>
            </a:endParaRPr>
          </a:p>
          <a:p>
            <a:pPr marL="285750" lvl="0" indent="-285750">
              <a:spcBef>
                <a:spcPts val="0"/>
              </a:spcBef>
              <a:buClr>
                <a:schemeClr val="dk1"/>
              </a:buClr>
              <a:buSzPct val="61111"/>
              <a:buFont typeface="Arial" panose="020B0604020202020204" pitchFamily="34" charset="0"/>
              <a:buChar char="•"/>
            </a:pPr>
            <a:r>
              <a:rPr lang="en-IN" sz="1600" b="1" spc="-10" dirty="0" smtClean="0">
                <a:solidFill>
                  <a:srgbClr val="434343"/>
                </a:solidFill>
                <a:latin typeface="Arial"/>
                <a:cs typeface="Arial"/>
              </a:rPr>
              <a:t>Exploding Gradients:</a:t>
            </a:r>
          </a:p>
          <a:p>
            <a:pPr marL="285750" lvl="0" indent="-285750">
              <a:spcBef>
                <a:spcPts val="0"/>
              </a:spcBef>
              <a:buClr>
                <a:schemeClr val="dk1"/>
              </a:buClr>
              <a:buSzPct val="61111"/>
              <a:buFont typeface="Arial" panose="020B0604020202020204" pitchFamily="34" charset="0"/>
              <a:buChar char="•"/>
            </a:pPr>
            <a:r>
              <a:rPr lang="en-IN" sz="1600" spc="-10" dirty="0" smtClean="0">
                <a:solidFill>
                  <a:srgbClr val="434343"/>
                </a:solidFill>
                <a:latin typeface="Arial"/>
                <a:cs typeface="Arial"/>
              </a:rPr>
              <a:t>If the weights in a network are very large, then the gradients for the lower layers products of many large terms. In this case you can have exploding gradients: gradients that get too large to converge</a:t>
            </a:r>
          </a:p>
          <a:p>
            <a:pPr>
              <a:lnSpc>
                <a:spcPct val="150000"/>
              </a:lnSpc>
            </a:pPr>
            <a:endParaRPr lang="en-IN" sz="1600" dirty="0" smtClean="0"/>
          </a:p>
          <a:p>
            <a:pPr>
              <a:lnSpc>
                <a:spcPct val="150000"/>
              </a:lnSpc>
            </a:pPr>
            <a:endParaRPr lang="en-IN" sz="1600" dirty="0"/>
          </a:p>
          <a:p>
            <a:pPr marL="12700" marR="5080">
              <a:lnSpc>
                <a:spcPct val="150000"/>
              </a:lnSpc>
              <a:spcBef>
                <a:spcPts val="1610"/>
              </a:spcBef>
            </a:pPr>
            <a:endParaRPr sz="1600" dirty="0">
              <a:latin typeface="Arial"/>
              <a:cs typeface="Arial"/>
            </a:endParaRPr>
          </a:p>
        </p:txBody>
      </p:sp>
    </p:spTree>
    <p:extLst>
      <p:ext uri="{BB962C8B-B14F-4D97-AF65-F5344CB8AC3E}">
        <p14:creationId xmlns:p14="http://schemas.microsoft.com/office/powerpoint/2010/main" val="15702250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459123" cy="445635"/>
          </a:xfrm>
          <a:prstGeom prst="rect">
            <a:avLst/>
          </a:prstGeom>
        </p:spPr>
        <p:txBody>
          <a:bodyPr vert="horz" wrap="square" lIns="0" tIns="75565" rIns="0" bIns="0" rtlCol="0">
            <a:spAutoFit/>
          </a:bodyPr>
          <a:lstStyle/>
          <a:p>
            <a:pPr marL="12700">
              <a:lnSpc>
                <a:spcPct val="100000"/>
              </a:lnSpc>
              <a:spcBef>
                <a:spcPts val="595"/>
              </a:spcBef>
            </a:pPr>
            <a:r>
              <a:rPr lang="en-IN" spc="-65" dirty="0" err="1" smtClean="0"/>
              <a:t>Ooooooverfitting</a:t>
            </a:r>
            <a:r>
              <a:rPr lang="en-IN" spc="-65" dirty="0" smtClean="0"/>
              <a:t> = Game Over</a:t>
            </a:r>
            <a:endParaRPr sz="1600" spc="15" dirty="0"/>
          </a:p>
        </p:txBody>
      </p:sp>
      <p:sp>
        <p:nvSpPr>
          <p:cNvPr id="6" name="object 6"/>
          <p:cNvSpPr/>
          <p:nvPr/>
        </p:nvSpPr>
        <p:spPr>
          <a:xfrm>
            <a:off x="720851" y="1559052"/>
            <a:ext cx="7705725" cy="16413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798676" y="1811971"/>
            <a:ext cx="7507123" cy="1244571"/>
          </a:xfrm>
          <a:prstGeom prst="rect">
            <a:avLst/>
          </a:prstGeom>
        </p:spPr>
        <p:txBody>
          <a:bodyPr vert="horz" wrap="square" lIns="0" tIns="13335" rIns="0" bIns="0" rtlCol="0">
            <a:spAutoFit/>
          </a:bodyPr>
          <a:lstStyle/>
          <a:p>
            <a:pPr marL="457200" lvl="0" indent="-355600">
              <a:buClr>
                <a:srgbClr val="212121"/>
              </a:buClr>
              <a:buSzPct val="100000"/>
              <a:buFont typeface="Arial" panose="020B0604020202020204" pitchFamily="34" charset="0"/>
              <a:buChar char="•"/>
            </a:pPr>
            <a:r>
              <a:rPr lang="en-IN" sz="1600" spc="-10" dirty="0">
                <a:solidFill>
                  <a:srgbClr val="434343"/>
                </a:solidFill>
                <a:latin typeface="Arial"/>
                <a:cs typeface="Arial"/>
                <a:sym typeface="Arial"/>
              </a:rPr>
              <a:t>An </a:t>
            </a:r>
            <a:r>
              <a:rPr lang="en-IN" sz="1600" spc="-10" dirty="0" err="1">
                <a:solidFill>
                  <a:srgbClr val="434343"/>
                </a:solidFill>
                <a:latin typeface="Arial"/>
                <a:cs typeface="Arial"/>
                <a:sym typeface="Arial"/>
              </a:rPr>
              <a:t>overfit</a:t>
            </a:r>
            <a:r>
              <a:rPr lang="en-IN" sz="1600" spc="-10" dirty="0">
                <a:solidFill>
                  <a:srgbClr val="434343"/>
                </a:solidFill>
                <a:latin typeface="Arial"/>
                <a:cs typeface="Arial"/>
                <a:sym typeface="Arial"/>
              </a:rPr>
              <a:t> model gets a low loss during training but does a poor job </a:t>
            </a:r>
            <a:r>
              <a:rPr lang="en-IN" sz="1600" spc="-10" dirty="0" smtClean="0">
                <a:solidFill>
                  <a:srgbClr val="434343"/>
                </a:solidFill>
                <a:latin typeface="Arial"/>
                <a:cs typeface="Arial"/>
                <a:sym typeface="Arial"/>
              </a:rPr>
              <a:t>predicting new data</a:t>
            </a:r>
            <a:endParaRPr lang="en-IN" sz="1600" spc="-10" dirty="0">
              <a:solidFill>
                <a:srgbClr val="434343"/>
              </a:solidFill>
              <a:latin typeface="Arial"/>
              <a:cs typeface="Arial"/>
              <a:sym typeface="Arial"/>
            </a:endParaRPr>
          </a:p>
          <a:p>
            <a:pPr marL="457200" lvl="0" indent="-355600">
              <a:buClr>
                <a:srgbClr val="212121"/>
              </a:buClr>
              <a:buSzPct val="100000"/>
              <a:buFont typeface="Arial" panose="020B0604020202020204" pitchFamily="34" charset="0"/>
              <a:buChar char="•"/>
            </a:pPr>
            <a:r>
              <a:rPr lang="en-IN" sz="1600" spc="-10" dirty="0">
                <a:solidFill>
                  <a:srgbClr val="434343"/>
                </a:solidFill>
                <a:latin typeface="Arial"/>
                <a:cs typeface="Arial"/>
                <a:sym typeface="Arial"/>
              </a:rPr>
              <a:t>Overfitting is caused by making a model more complex than necessary. </a:t>
            </a:r>
          </a:p>
          <a:p>
            <a:pPr marL="457200" lvl="0" indent="-355600">
              <a:buClr>
                <a:srgbClr val="212121"/>
              </a:buClr>
              <a:buSzPct val="100000"/>
              <a:buFont typeface="Arial" panose="020B0604020202020204" pitchFamily="34" charset="0"/>
              <a:buChar char="•"/>
            </a:pPr>
            <a:r>
              <a:rPr lang="en-IN" sz="1600" spc="-10" dirty="0">
                <a:solidFill>
                  <a:srgbClr val="434343"/>
                </a:solidFill>
                <a:latin typeface="Arial"/>
                <a:cs typeface="Arial"/>
                <a:sym typeface="Arial"/>
              </a:rPr>
              <a:t>The fundamental tension of machine learning is between fitting our data </a:t>
            </a:r>
            <a:r>
              <a:rPr lang="en-IN" sz="1600" spc="-10" dirty="0" smtClean="0">
                <a:solidFill>
                  <a:srgbClr val="434343"/>
                </a:solidFill>
                <a:latin typeface="Arial"/>
                <a:cs typeface="Arial"/>
                <a:sym typeface="Arial"/>
              </a:rPr>
              <a:t>well, but </a:t>
            </a:r>
            <a:r>
              <a:rPr lang="en-IN" sz="1600" spc="-10" dirty="0">
                <a:solidFill>
                  <a:srgbClr val="434343"/>
                </a:solidFill>
                <a:latin typeface="Arial"/>
                <a:cs typeface="Arial"/>
                <a:sym typeface="Arial"/>
              </a:rPr>
              <a:t>also fitting the data as simply as </a:t>
            </a:r>
            <a:r>
              <a:rPr lang="en-IN" sz="1600" spc="-10" dirty="0" smtClean="0">
                <a:solidFill>
                  <a:srgbClr val="434343"/>
                </a:solidFill>
                <a:latin typeface="Arial"/>
                <a:cs typeface="Arial"/>
                <a:sym typeface="Arial"/>
              </a:rPr>
              <a:t>possible</a:t>
            </a:r>
            <a:endParaRPr lang="en-IN" sz="1600" spc="-10" dirty="0">
              <a:solidFill>
                <a:srgbClr val="434343"/>
              </a:solidFill>
              <a:latin typeface="Arial"/>
              <a:cs typeface="Arial"/>
              <a:sym typeface="Arial"/>
            </a:endParaRPr>
          </a:p>
        </p:txBody>
      </p:sp>
      <p:pic>
        <p:nvPicPr>
          <p:cNvPr id="12" name="Shape 699"/>
          <p:cNvPicPr preferRelativeResize="0"/>
          <p:nvPr/>
        </p:nvPicPr>
        <p:blipFill>
          <a:blip r:embed="rId3">
            <a:alphaModFix/>
          </a:blip>
          <a:stretch>
            <a:fillRect/>
          </a:stretch>
        </p:blipFill>
        <p:spPr>
          <a:xfrm>
            <a:off x="457200" y="3457468"/>
            <a:ext cx="8153400" cy="2603968"/>
          </a:xfrm>
          <a:prstGeom prst="rect">
            <a:avLst/>
          </a:prstGeom>
          <a:noFill/>
          <a:ln>
            <a:noFill/>
          </a:ln>
        </p:spPr>
      </p:pic>
    </p:spTree>
    <p:extLst>
      <p:ext uri="{BB962C8B-B14F-4D97-AF65-F5344CB8AC3E}">
        <p14:creationId xmlns:p14="http://schemas.microsoft.com/office/powerpoint/2010/main" val="2295480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691856"/>
          </a:xfrm>
          <a:prstGeom prst="rect">
            <a:avLst/>
          </a:prstGeom>
        </p:spPr>
        <p:txBody>
          <a:bodyPr vert="horz" wrap="square" lIns="0" tIns="75565" rIns="0" bIns="0" rtlCol="0">
            <a:spAutoFit/>
          </a:bodyPr>
          <a:lstStyle/>
          <a:p>
            <a:pPr marL="12700">
              <a:lnSpc>
                <a:spcPct val="100000"/>
              </a:lnSpc>
              <a:spcBef>
                <a:spcPts val="595"/>
              </a:spcBef>
            </a:pPr>
            <a:r>
              <a:rPr lang="en-IN" spc="-65" dirty="0" smtClean="0"/>
              <a:t>Solution</a:t>
            </a:r>
            <a:br>
              <a:rPr lang="en-IN" spc="-65" dirty="0" smtClean="0"/>
            </a:br>
            <a:r>
              <a:rPr lang="en-IN" sz="1600" dirty="0"/>
              <a:t>Dropout Regularization</a:t>
            </a:r>
            <a:endParaRPr sz="1600" spc="15" dirty="0"/>
          </a:p>
        </p:txBody>
      </p:sp>
      <p:sp>
        <p:nvSpPr>
          <p:cNvPr id="6" name="object 6"/>
          <p:cNvSpPr/>
          <p:nvPr/>
        </p:nvSpPr>
        <p:spPr>
          <a:xfrm>
            <a:off x="720851" y="1559052"/>
            <a:ext cx="7705725" cy="18699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738216"/>
            <a:ext cx="7146290" cy="2065309"/>
          </a:xfrm>
          <a:prstGeom prst="rect">
            <a:avLst/>
          </a:prstGeom>
        </p:spPr>
        <p:txBody>
          <a:bodyPr vert="horz" wrap="square" lIns="0" tIns="13335" rIns="0" bIns="0" rtlCol="0">
            <a:spAutoFit/>
          </a:bodyPr>
          <a:lstStyle/>
          <a:p>
            <a:pPr>
              <a:buClr>
                <a:schemeClr val="dk1"/>
              </a:buClr>
              <a:buSzPct val="61111"/>
            </a:pPr>
            <a:r>
              <a:rPr lang="en-IN" sz="1600" spc="-10" dirty="0">
                <a:solidFill>
                  <a:srgbClr val="434343"/>
                </a:solidFill>
                <a:latin typeface="Arial"/>
                <a:cs typeface="Arial"/>
              </a:rPr>
              <a:t>It works by randomly "dropping out" unit activations in a network for a single gradient step. The more you drop out, the stronger the regularization:</a:t>
            </a:r>
          </a:p>
          <a:p>
            <a:pPr>
              <a:buClr>
                <a:schemeClr val="dk1"/>
              </a:buClr>
              <a:buSzPct val="61111"/>
            </a:pPr>
            <a:endParaRPr lang="en-IN" sz="1600" spc="-10" dirty="0">
              <a:solidFill>
                <a:srgbClr val="434343"/>
              </a:solidFill>
              <a:latin typeface="Arial"/>
              <a:cs typeface="Arial"/>
            </a:endParaRPr>
          </a:p>
          <a:p>
            <a:pPr>
              <a:buClr>
                <a:schemeClr val="dk1"/>
              </a:buClr>
              <a:buSzPct val="61111"/>
            </a:pPr>
            <a:r>
              <a:rPr lang="en-IN" sz="1600" spc="-10" dirty="0">
                <a:solidFill>
                  <a:srgbClr val="434343"/>
                </a:solidFill>
                <a:latin typeface="Arial"/>
                <a:cs typeface="Arial"/>
              </a:rPr>
              <a:t>0.0 -&gt; No dropout regularization.</a:t>
            </a:r>
          </a:p>
          <a:p>
            <a:pPr>
              <a:buClr>
                <a:schemeClr val="dk1"/>
              </a:buClr>
              <a:buSzPct val="61111"/>
            </a:pPr>
            <a:r>
              <a:rPr lang="en-IN" sz="1600" spc="-10" dirty="0">
                <a:solidFill>
                  <a:srgbClr val="434343"/>
                </a:solidFill>
                <a:latin typeface="Arial"/>
                <a:cs typeface="Arial"/>
              </a:rPr>
              <a:t>1.0 -&gt; Drop out everything. The model learns nothing</a:t>
            </a:r>
          </a:p>
          <a:p>
            <a:pPr>
              <a:buClr>
                <a:schemeClr val="dk1"/>
              </a:buClr>
              <a:buSzPct val="61111"/>
            </a:pPr>
            <a:r>
              <a:rPr lang="en-IN" sz="1600" spc="-10" dirty="0">
                <a:solidFill>
                  <a:srgbClr val="434343"/>
                </a:solidFill>
                <a:latin typeface="Arial"/>
                <a:cs typeface="Arial"/>
              </a:rPr>
              <a:t>values between 0.0 and 1.0 -&gt; More </a:t>
            </a:r>
            <a:r>
              <a:rPr lang="en-IN" sz="1600" spc="-10" dirty="0" smtClean="0">
                <a:solidFill>
                  <a:srgbClr val="434343"/>
                </a:solidFill>
                <a:latin typeface="Arial"/>
                <a:cs typeface="Arial"/>
              </a:rPr>
              <a:t>useful</a:t>
            </a:r>
            <a:endParaRPr lang="en-IN" sz="1600" dirty="0">
              <a:latin typeface="Arial" panose="020B0604020202020204" pitchFamily="34" charset="0"/>
              <a:cs typeface="Arial" panose="020B0604020202020204" pitchFamily="34" charset="0"/>
            </a:endParaRPr>
          </a:p>
          <a:p>
            <a:pPr marL="12700" marR="5080">
              <a:lnSpc>
                <a:spcPct val="150000"/>
              </a:lnSpc>
              <a:spcBef>
                <a:spcPts val="1610"/>
              </a:spcBef>
            </a:pPr>
            <a:endParaRPr sz="1600" dirty="0">
              <a:latin typeface="Arial" panose="020B0604020202020204" pitchFamily="34" charset="0"/>
              <a:cs typeface="Arial" panose="020B0604020202020204" pitchFamily="34" charset="0"/>
            </a:endParaRPr>
          </a:p>
        </p:txBody>
      </p:sp>
      <p:pic>
        <p:nvPicPr>
          <p:cNvPr id="12" name="Shape 1342"/>
          <p:cNvPicPr preferRelativeResize="0"/>
          <p:nvPr/>
        </p:nvPicPr>
        <p:blipFill>
          <a:blip r:embed="rId3">
            <a:alphaModFix/>
          </a:blip>
          <a:stretch>
            <a:fillRect/>
          </a:stretch>
        </p:blipFill>
        <p:spPr>
          <a:xfrm>
            <a:off x="2022500" y="3744000"/>
            <a:ext cx="5205349" cy="2780700"/>
          </a:xfrm>
          <a:prstGeom prst="rect">
            <a:avLst/>
          </a:prstGeom>
          <a:noFill/>
          <a:ln>
            <a:noFill/>
          </a:ln>
        </p:spPr>
      </p:pic>
    </p:spTree>
    <p:extLst>
      <p:ext uri="{BB962C8B-B14F-4D97-AF65-F5344CB8AC3E}">
        <p14:creationId xmlns:p14="http://schemas.microsoft.com/office/powerpoint/2010/main" val="13879656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dirty="0" err="1"/>
              <a:t>Softmax</a:t>
            </a:r>
            <a:endParaRPr dirty="0"/>
          </a:p>
        </p:txBody>
      </p:sp>
      <p:sp>
        <p:nvSpPr>
          <p:cNvPr id="6" name="object 6"/>
          <p:cNvSpPr/>
          <p:nvPr/>
        </p:nvSpPr>
        <p:spPr>
          <a:xfrm>
            <a:off x="720851" y="1559052"/>
            <a:ext cx="7705725" cy="18699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9" name="object 9"/>
          <p:cNvSpPr txBox="1"/>
          <p:nvPr/>
        </p:nvSpPr>
        <p:spPr>
          <a:xfrm>
            <a:off x="998854" y="1738216"/>
            <a:ext cx="7146290" cy="2229456"/>
          </a:xfrm>
          <a:prstGeom prst="rect">
            <a:avLst/>
          </a:prstGeom>
        </p:spPr>
        <p:txBody>
          <a:bodyPr vert="horz" wrap="square" lIns="0" tIns="13335" rIns="0" bIns="0" rtlCol="0">
            <a:spAutoFit/>
          </a:bodyPr>
          <a:lstStyle/>
          <a:p>
            <a:pPr lvl="0">
              <a:spcBef>
                <a:spcPts val="0"/>
              </a:spcBef>
              <a:buClr>
                <a:schemeClr val="dk1"/>
              </a:buClr>
              <a:buSzPct val="61111"/>
              <a:buFont typeface="Arial"/>
              <a:buNone/>
            </a:pPr>
            <a:r>
              <a:rPr lang="en-IN" sz="1600" spc="-10" dirty="0" smtClean="0">
                <a:solidFill>
                  <a:srgbClr val="434343"/>
                </a:solidFill>
                <a:latin typeface="Arial"/>
                <a:cs typeface="Arial"/>
              </a:rPr>
              <a:t>Now </a:t>
            </a:r>
            <a:r>
              <a:rPr lang="en-IN" sz="1600" spc="-10" dirty="0">
                <a:solidFill>
                  <a:srgbClr val="434343"/>
                </a:solidFill>
                <a:latin typeface="Arial"/>
                <a:cs typeface="Arial"/>
              </a:rPr>
              <a:t>the problem with sigmoid function in multi-class classification is that the values calculated on each of the output nodes may not necessarily sum up to one. </a:t>
            </a:r>
          </a:p>
          <a:p>
            <a:pPr lvl="0">
              <a:spcBef>
                <a:spcPts val="0"/>
              </a:spcBef>
              <a:buNone/>
            </a:pPr>
            <a:endParaRPr lang="en-IN" sz="1600" spc="-10" dirty="0">
              <a:solidFill>
                <a:srgbClr val="434343"/>
              </a:solidFill>
              <a:latin typeface="Arial"/>
              <a:cs typeface="Arial"/>
            </a:endParaRPr>
          </a:p>
          <a:p>
            <a:pPr lvl="0">
              <a:spcBef>
                <a:spcPts val="0"/>
              </a:spcBef>
              <a:buNone/>
            </a:pPr>
            <a:r>
              <a:rPr lang="en-IN" sz="1600" spc="-10" dirty="0">
                <a:solidFill>
                  <a:srgbClr val="434343"/>
                </a:solidFill>
                <a:latin typeface="Arial"/>
                <a:cs typeface="Arial"/>
              </a:rPr>
              <a:t>The </a:t>
            </a:r>
            <a:r>
              <a:rPr lang="en-IN" sz="1600" spc="-10" dirty="0" err="1">
                <a:solidFill>
                  <a:srgbClr val="434343"/>
                </a:solidFill>
                <a:latin typeface="Arial"/>
                <a:cs typeface="Arial"/>
              </a:rPr>
              <a:t>softmax</a:t>
            </a:r>
            <a:r>
              <a:rPr lang="en-IN" sz="1600" spc="-10" dirty="0">
                <a:solidFill>
                  <a:srgbClr val="434343"/>
                </a:solidFill>
                <a:latin typeface="Arial"/>
                <a:cs typeface="Arial"/>
              </a:rPr>
              <a:t> function used for multi-classification model returns the probabilities of each class. </a:t>
            </a:r>
          </a:p>
          <a:p>
            <a:pPr lvl="0">
              <a:spcBef>
                <a:spcPts val="0"/>
              </a:spcBef>
              <a:buClr>
                <a:schemeClr val="dk1"/>
              </a:buClr>
              <a:buSzPct val="61111"/>
              <a:buFont typeface="Arial"/>
              <a:buNone/>
            </a:pPr>
            <a:endParaRPr lang="en-IN" sz="1600" spc="-10" dirty="0">
              <a:solidFill>
                <a:srgbClr val="434343"/>
              </a:solidFill>
              <a:latin typeface="Arial"/>
              <a:cs typeface="Arial"/>
            </a:endParaRPr>
          </a:p>
          <a:p>
            <a:pPr lvl="0">
              <a:spcBef>
                <a:spcPts val="0"/>
              </a:spcBef>
              <a:buClr>
                <a:schemeClr val="dk1"/>
              </a:buClr>
              <a:buSzPct val="61111"/>
              <a:buFont typeface="Arial"/>
              <a:buNone/>
            </a:pPr>
            <a:endParaRPr lang="en-IN" sz="1600" spc="-10" dirty="0" smtClean="0">
              <a:solidFill>
                <a:srgbClr val="434343"/>
              </a:solidFill>
              <a:latin typeface="Arial"/>
              <a:cs typeface="Arial"/>
            </a:endParaRPr>
          </a:p>
          <a:p>
            <a:pPr lvl="0">
              <a:spcBef>
                <a:spcPts val="0"/>
              </a:spcBef>
              <a:buClr>
                <a:schemeClr val="dk1"/>
              </a:buClr>
              <a:buSzPct val="61111"/>
              <a:buFont typeface="Arial"/>
              <a:buNone/>
            </a:pPr>
            <a:endParaRPr sz="1600" dirty="0">
              <a:latin typeface="Arial" panose="020B0604020202020204" pitchFamily="34" charset="0"/>
              <a:cs typeface="Arial" panose="020B0604020202020204" pitchFamily="34" charset="0"/>
            </a:endParaRPr>
          </a:p>
        </p:txBody>
      </p:sp>
      <p:pic>
        <p:nvPicPr>
          <p:cNvPr id="10" name="Shape 1368"/>
          <p:cNvPicPr preferRelativeResize="0"/>
          <p:nvPr/>
        </p:nvPicPr>
        <p:blipFill>
          <a:blip r:embed="rId4">
            <a:alphaModFix/>
          </a:blip>
          <a:stretch>
            <a:fillRect/>
          </a:stretch>
        </p:blipFill>
        <p:spPr>
          <a:xfrm>
            <a:off x="2349774" y="4507961"/>
            <a:ext cx="2152651" cy="742950"/>
          </a:xfrm>
          <a:prstGeom prst="rect">
            <a:avLst/>
          </a:prstGeom>
          <a:noFill/>
          <a:ln>
            <a:noFill/>
          </a:ln>
        </p:spPr>
      </p:pic>
      <p:pic>
        <p:nvPicPr>
          <p:cNvPr id="11" name="Shape 1376"/>
          <p:cNvPicPr preferRelativeResize="0"/>
          <p:nvPr/>
        </p:nvPicPr>
        <p:blipFill>
          <a:blip r:embed="rId5">
            <a:alphaModFix/>
          </a:blip>
          <a:stretch>
            <a:fillRect/>
          </a:stretch>
        </p:blipFill>
        <p:spPr>
          <a:xfrm>
            <a:off x="798677" y="4163430"/>
            <a:ext cx="1373698" cy="1401297"/>
          </a:xfrm>
          <a:prstGeom prst="rect">
            <a:avLst/>
          </a:prstGeom>
          <a:noFill/>
          <a:ln>
            <a:noFill/>
          </a:ln>
        </p:spPr>
      </p:pic>
      <p:pic>
        <p:nvPicPr>
          <p:cNvPr id="13" name="Shape 1377"/>
          <p:cNvPicPr preferRelativeResize="0"/>
          <p:nvPr/>
        </p:nvPicPr>
        <p:blipFill>
          <a:blip r:embed="rId6">
            <a:alphaModFix/>
          </a:blip>
          <a:stretch>
            <a:fillRect/>
          </a:stretch>
        </p:blipFill>
        <p:spPr>
          <a:xfrm>
            <a:off x="4679824" y="3912659"/>
            <a:ext cx="3702176" cy="1878541"/>
          </a:xfrm>
          <a:prstGeom prst="rect">
            <a:avLst/>
          </a:prstGeom>
          <a:noFill/>
          <a:ln>
            <a:noFill/>
          </a:ln>
        </p:spPr>
      </p:pic>
    </p:spTree>
    <p:extLst>
      <p:ext uri="{BB962C8B-B14F-4D97-AF65-F5344CB8AC3E}">
        <p14:creationId xmlns:p14="http://schemas.microsoft.com/office/powerpoint/2010/main" val="17582367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Game Time!!</a:t>
            </a:r>
            <a:endParaRPr lang="en-IN" kern="0" spc="15" dirty="0" smtClean="0"/>
          </a:p>
        </p:txBody>
      </p:sp>
      <p:sp>
        <p:nvSpPr>
          <p:cNvPr id="7" name="object 8"/>
          <p:cNvSpPr/>
          <p:nvPr/>
        </p:nvSpPr>
        <p:spPr>
          <a:xfrm>
            <a:off x="695604" y="3581400"/>
            <a:ext cx="7815833" cy="1549146"/>
          </a:xfrm>
          <a:prstGeom prst="rect">
            <a:avLst/>
          </a:prstGeom>
          <a:blipFill>
            <a:blip r:embed="rId2" cstate="print"/>
            <a:stretch>
              <a:fillRect/>
            </a:stretch>
          </a:blipFill>
        </p:spPr>
        <p:txBody>
          <a:bodyPr wrap="square" lIns="0" tIns="0" rIns="0" bIns="0" rtlCol="0"/>
          <a:lstStyle/>
          <a:p>
            <a:endParaRPr/>
          </a:p>
        </p:txBody>
      </p:sp>
      <p:sp>
        <p:nvSpPr>
          <p:cNvPr id="8" name="object 9"/>
          <p:cNvSpPr/>
          <p:nvPr/>
        </p:nvSpPr>
        <p:spPr>
          <a:xfrm>
            <a:off x="2155596" y="3613403"/>
            <a:ext cx="6301740" cy="1438910"/>
          </a:xfrm>
          <a:custGeom>
            <a:avLst/>
            <a:gdLst/>
            <a:ahLst/>
            <a:cxnLst/>
            <a:rect l="l" t="t" r="r" b="b"/>
            <a:pathLst>
              <a:path w="6301740" h="1438910">
                <a:moveTo>
                  <a:pt x="0" y="1438655"/>
                </a:moveTo>
                <a:lnTo>
                  <a:pt x="6301740" y="1438655"/>
                </a:lnTo>
                <a:lnTo>
                  <a:pt x="6301740" y="0"/>
                </a:lnTo>
                <a:lnTo>
                  <a:pt x="0" y="0"/>
                </a:lnTo>
                <a:lnTo>
                  <a:pt x="0" y="1438655"/>
                </a:lnTo>
                <a:close/>
              </a:path>
            </a:pathLst>
          </a:custGeom>
          <a:solidFill>
            <a:srgbClr val="FFFFFF"/>
          </a:solidFill>
        </p:spPr>
        <p:txBody>
          <a:bodyPr wrap="square" lIns="0" tIns="0" rIns="0" bIns="0" rtlCol="0"/>
          <a:lstStyle/>
          <a:p>
            <a:endParaRPr/>
          </a:p>
        </p:txBody>
      </p:sp>
      <p:sp>
        <p:nvSpPr>
          <p:cNvPr id="9" name="object 10"/>
          <p:cNvSpPr/>
          <p:nvPr/>
        </p:nvSpPr>
        <p:spPr>
          <a:xfrm>
            <a:off x="751992" y="3613403"/>
            <a:ext cx="1905" cy="1438910"/>
          </a:xfrm>
          <a:custGeom>
            <a:avLst/>
            <a:gdLst/>
            <a:ahLst/>
            <a:cxnLst/>
            <a:rect l="l" t="t" r="r" b="b"/>
            <a:pathLst>
              <a:path w="1904" h="1438910">
                <a:moveTo>
                  <a:pt x="0" y="1438655"/>
                </a:moveTo>
                <a:lnTo>
                  <a:pt x="1524" y="1438655"/>
                </a:lnTo>
                <a:lnTo>
                  <a:pt x="1524" y="0"/>
                </a:lnTo>
                <a:lnTo>
                  <a:pt x="0" y="0"/>
                </a:lnTo>
                <a:lnTo>
                  <a:pt x="0" y="1438655"/>
                </a:lnTo>
                <a:close/>
              </a:path>
            </a:pathLst>
          </a:custGeom>
          <a:solidFill>
            <a:srgbClr val="FFFFFF"/>
          </a:solidFill>
        </p:spPr>
        <p:txBody>
          <a:bodyPr wrap="square" lIns="0" tIns="0" rIns="0" bIns="0" rtlCol="0"/>
          <a:lstStyle/>
          <a:p>
            <a:endParaRPr/>
          </a:p>
        </p:txBody>
      </p:sp>
      <p:sp>
        <p:nvSpPr>
          <p:cNvPr id="10" name="object 11"/>
          <p:cNvSpPr/>
          <p:nvPr/>
        </p:nvSpPr>
        <p:spPr>
          <a:xfrm>
            <a:off x="751992" y="3613403"/>
            <a:ext cx="7705725" cy="1438910"/>
          </a:xfrm>
          <a:custGeom>
            <a:avLst/>
            <a:gdLst/>
            <a:ahLst/>
            <a:cxnLst/>
            <a:rect l="l" t="t" r="r" b="b"/>
            <a:pathLst>
              <a:path w="7705725" h="1438910">
                <a:moveTo>
                  <a:pt x="0" y="1438655"/>
                </a:moveTo>
                <a:lnTo>
                  <a:pt x="7705344" y="1438655"/>
                </a:lnTo>
                <a:lnTo>
                  <a:pt x="7705344" y="0"/>
                </a:lnTo>
                <a:lnTo>
                  <a:pt x="0" y="0"/>
                </a:lnTo>
                <a:lnTo>
                  <a:pt x="0" y="1438655"/>
                </a:lnTo>
                <a:close/>
              </a:path>
            </a:pathLst>
          </a:custGeom>
          <a:ln w="3175">
            <a:solidFill>
              <a:srgbClr val="D9D9D9"/>
            </a:solidFill>
          </a:ln>
        </p:spPr>
        <p:txBody>
          <a:bodyPr wrap="square" lIns="0" tIns="0" rIns="0" bIns="0" rtlCol="0"/>
          <a:lstStyle/>
          <a:p>
            <a:endParaRPr/>
          </a:p>
        </p:txBody>
      </p:sp>
      <p:sp>
        <p:nvSpPr>
          <p:cNvPr id="12" name="object 13"/>
          <p:cNvSpPr/>
          <p:nvPr/>
        </p:nvSpPr>
        <p:spPr>
          <a:xfrm>
            <a:off x="1166521" y="4006595"/>
            <a:ext cx="1219809" cy="640384"/>
          </a:xfrm>
          <a:prstGeom prst="rect">
            <a:avLst/>
          </a:prstGeom>
          <a:blipFill>
            <a:blip r:embed="rId3" cstate="print"/>
            <a:stretch>
              <a:fillRect/>
            </a:stretch>
          </a:blipFill>
        </p:spPr>
        <p:txBody>
          <a:bodyPr wrap="square" lIns="0" tIns="0" rIns="0" bIns="0" rtlCol="0"/>
          <a:lstStyle/>
          <a:p>
            <a:endParaRPr/>
          </a:p>
        </p:txBody>
      </p:sp>
      <p:sp>
        <p:nvSpPr>
          <p:cNvPr id="13" name="Rectangle 12"/>
          <p:cNvSpPr/>
          <p:nvPr/>
        </p:nvSpPr>
        <p:spPr>
          <a:xfrm>
            <a:off x="750722" y="3613404"/>
            <a:ext cx="1403603" cy="143891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bject 14"/>
          <p:cNvSpPr/>
          <p:nvPr/>
        </p:nvSpPr>
        <p:spPr>
          <a:xfrm>
            <a:off x="1081431" y="3920993"/>
            <a:ext cx="1414495" cy="811588"/>
          </a:xfrm>
          <a:prstGeom prst="rect">
            <a:avLst/>
          </a:prstGeom>
          <a:blipFill>
            <a:blip r:embed="rId4" cstate="print"/>
            <a:stretch>
              <a:fillRect/>
            </a:stretch>
          </a:blipFill>
        </p:spPr>
        <p:txBody>
          <a:bodyPr wrap="square" lIns="0" tIns="0" rIns="0" bIns="0" rtlCol="0"/>
          <a:lstStyle/>
          <a:p>
            <a:endParaRPr/>
          </a:p>
        </p:txBody>
      </p:sp>
      <p:sp>
        <p:nvSpPr>
          <p:cNvPr id="11" name="object 12"/>
          <p:cNvSpPr txBox="1"/>
          <p:nvPr/>
        </p:nvSpPr>
        <p:spPr>
          <a:xfrm>
            <a:off x="2386330" y="3810631"/>
            <a:ext cx="6300470" cy="1090683"/>
          </a:xfrm>
          <a:prstGeom prst="rect">
            <a:avLst/>
          </a:prstGeom>
        </p:spPr>
        <p:txBody>
          <a:bodyPr vert="horz" wrap="square" lIns="0" tIns="13335" rIns="0" bIns="0" rtlCol="0">
            <a:spAutoFit/>
          </a:bodyPr>
          <a:lstStyle/>
          <a:p>
            <a:pPr marL="914400" lvl="0" indent="0">
              <a:spcBef>
                <a:spcPts val="0"/>
              </a:spcBef>
              <a:buNone/>
            </a:pPr>
            <a:r>
              <a:rPr lang="en-IN" sz="3500" b="1" dirty="0" smtClean="0"/>
              <a:t>    Visit </a:t>
            </a:r>
            <a:r>
              <a:rPr lang="en-IN" sz="3500" b="1" dirty="0" smtClean="0">
                <a:hlinkClick r:id="rId5" action="ppaction://hlinkfile"/>
              </a:rPr>
              <a:t>kahoot.it</a:t>
            </a:r>
            <a:endParaRPr lang="en-IN" sz="3500" b="1" dirty="0" smtClean="0"/>
          </a:p>
          <a:p>
            <a:pPr marL="914400" lvl="0" indent="0">
              <a:spcBef>
                <a:spcPts val="0"/>
              </a:spcBef>
              <a:buNone/>
            </a:pPr>
            <a:r>
              <a:rPr lang="en-IN" sz="3500" b="1" dirty="0" smtClean="0"/>
              <a:t>Game </a:t>
            </a:r>
            <a:r>
              <a:rPr lang="en-IN" sz="3500" b="1" dirty="0"/>
              <a:t>PIN: 508274</a:t>
            </a:r>
            <a:endParaRPr lang="en-IN" sz="3500" b="1" dirty="0">
              <a:hlinkClick r:id="rId6"/>
            </a:endParaRPr>
          </a:p>
        </p:txBody>
      </p:sp>
    </p:spTree>
    <p:extLst>
      <p:ext uri="{BB962C8B-B14F-4D97-AF65-F5344CB8AC3E}">
        <p14:creationId xmlns:p14="http://schemas.microsoft.com/office/powerpoint/2010/main" val="15245014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611523" cy="445635"/>
          </a:xfrm>
          <a:prstGeom prst="rect">
            <a:avLst/>
          </a:prstGeom>
        </p:spPr>
        <p:txBody>
          <a:bodyPr vert="horz" wrap="square" lIns="0" tIns="75565" rIns="0" bIns="0" rtlCol="0">
            <a:spAutoFit/>
          </a:bodyPr>
          <a:lstStyle/>
          <a:p>
            <a:pPr marL="12700">
              <a:lnSpc>
                <a:spcPct val="100000"/>
              </a:lnSpc>
              <a:spcBef>
                <a:spcPts val="595"/>
              </a:spcBef>
            </a:pPr>
            <a:r>
              <a:rPr lang="en-IN" spc="15" dirty="0"/>
              <a:t>Convolutional </a:t>
            </a:r>
            <a:r>
              <a:rPr lang="en-IN" dirty="0"/>
              <a:t>Neural </a:t>
            </a:r>
            <a:r>
              <a:rPr lang="en-IN" spc="20" dirty="0"/>
              <a:t>Nets</a:t>
            </a:r>
            <a:r>
              <a:rPr lang="en-IN" spc="-235" dirty="0"/>
              <a:t> </a:t>
            </a:r>
            <a:r>
              <a:rPr lang="en-IN" spc="-35" dirty="0"/>
              <a:t>(CNN)</a:t>
            </a:r>
            <a:endParaRPr sz="1600"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8" name="object 8"/>
          <p:cNvSpPr/>
          <p:nvPr/>
        </p:nvSpPr>
        <p:spPr>
          <a:xfrm>
            <a:off x="932688" y="1597152"/>
            <a:ext cx="7275575" cy="3127248"/>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956868" y="4944236"/>
            <a:ext cx="7146290" cy="1450975"/>
          </a:xfrm>
          <a:prstGeom prst="rect">
            <a:avLst/>
          </a:prstGeom>
        </p:spPr>
        <p:txBody>
          <a:bodyPr vert="horz" wrap="square" lIns="0" tIns="13335" rIns="0" bIns="0" rtlCol="0">
            <a:spAutoFit/>
          </a:bodyPr>
          <a:lstStyle/>
          <a:p>
            <a:pPr marL="12700">
              <a:lnSpc>
                <a:spcPct val="100000"/>
              </a:lnSpc>
              <a:spcBef>
                <a:spcPts val="105"/>
              </a:spcBef>
            </a:pPr>
            <a:r>
              <a:rPr sz="1600" spc="-5" dirty="0">
                <a:solidFill>
                  <a:srgbClr val="434343"/>
                </a:solidFill>
                <a:latin typeface="Arial"/>
                <a:cs typeface="Arial"/>
              </a:rPr>
              <a:t>Convolution</a:t>
            </a:r>
            <a:r>
              <a:rPr sz="1600" spc="-125" dirty="0">
                <a:solidFill>
                  <a:srgbClr val="434343"/>
                </a:solidFill>
                <a:latin typeface="Arial"/>
                <a:cs typeface="Arial"/>
              </a:rPr>
              <a:t> </a:t>
            </a:r>
            <a:r>
              <a:rPr sz="1600" spc="-10" dirty="0">
                <a:solidFill>
                  <a:srgbClr val="434343"/>
                </a:solidFill>
                <a:latin typeface="Arial"/>
                <a:cs typeface="Arial"/>
              </a:rPr>
              <a:t>layer</a:t>
            </a:r>
            <a:r>
              <a:rPr sz="1600" spc="-120" dirty="0">
                <a:solidFill>
                  <a:srgbClr val="434343"/>
                </a:solidFill>
                <a:latin typeface="Arial"/>
                <a:cs typeface="Arial"/>
              </a:rPr>
              <a:t> </a:t>
            </a:r>
            <a:r>
              <a:rPr sz="1600" spc="10" dirty="0">
                <a:solidFill>
                  <a:srgbClr val="434343"/>
                </a:solidFill>
                <a:latin typeface="Arial"/>
                <a:cs typeface="Arial"/>
              </a:rPr>
              <a:t>is</a:t>
            </a:r>
            <a:r>
              <a:rPr sz="1600" spc="-35" dirty="0">
                <a:solidFill>
                  <a:srgbClr val="434343"/>
                </a:solidFill>
                <a:latin typeface="Arial"/>
                <a:cs typeface="Arial"/>
              </a:rPr>
              <a:t> </a:t>
            </a:r>
            <a:r>
              <a:rPr sz="1600" spc="-30" dirty="0">
                <a:solidFill>
                  <a:srgbClr val="434343"/>
                </a:solidFill>
                <a:latin typeface="Arial"/>
                <a:cs typeface="Arial"/>
              </a:rPr>
              <a:t>a</a:t>
            </a:r>
            <a:r>
              <a:rPr sz="1600" spc="-60" dirty="0">
                <a:solidFill>
                  <a:srgbClr val="434343"/>
                </a:solidFill>
                <a:latin typeface="Arial"/>
                <a:cs typeface="Arial"/>
              </a:rPr>
              <a:t> </a:t>
            </a:r>
            <a:r>
              <a:rPr sz="1600" dirty="0">
                <a:solidFill>
                  <a:srgbClr val="434343"/>
                </a:solidFill>
                <a:latin typeface="Arial"/>
                <a:cs typeface="Arial"/>
              </a:rPr>
              <a:t>feature</a:t>
            </a:r>
            <a:r>
              <a:rPr sz="1600" spc="-65" dirty="0">
                <a:solidFill>
                  <a:srgbClr val="434343"/>
                </a:solidFill>
                <a:latin typeface="Arial"/>
                <a:cs typeface="Arial"/>
              </a:rPr>
              <a:t> </a:t>
            </a:r>
            <a:r>
              <a:rPr sz="1600" spc="10" dirty="0">
                <a:solidFill>
                  <a:srgbClr val="434343"/>
                </a:solidFill>
                <a:latin typeface="Arial"/>
                <a:cs typeface="Arial"/>
              </a:rPr>
              <a:t>detector</a:t>
            </a:r>
            <a:r>
              <a:rPr sz="1600" spc="-80" dirty="0">
                <a:solidFill>
                  <a:srgbClr val="434343"/>
                </a:solidFill>
                <a:latin typeface="Arial"/>
                <a:cs typeface="Arial"/>
              </a:rPr>
              <a:t> </a:t>
            </a:r>
            <a:r>
              <a:rPr sz="1600" spc="30" dirty="0">
                <a:solidFill>
                  <a:srgbClr val="434343"/>
                </a:solidFill>
                <a:latin typeface="Arial"/>
                <a:cs typeface="Arial"/>
              </a:rPr>
              <a:t>that</a:t>
            </a:r>
            <a:r>
              <a:rPr sz="1600" spc="-60" dirty="0">
                <a:solidFill>
                  <a:srgbClr val="434343"/>
                </a:solidFill>
                <a:latin typeface="Arial"/>
                <a:cs typeface="Arial"/>
              </a:rPr>
              <a:t> </a:t>
            </a:r>
            <a:r>
              <a:rPr sz="1600" spc="5" dirty="0">
                <a:solidFill>
                  <a:srgbClr val="434343"/>
                </a:solidFill>
                <a:latin typeface="Arial"/>
                <a:cs typeface="Arial"/>
              </a:rPr>
              <a:t>automagically</a:t>
            </a:r>
            <a:r>
              <a:rPr sz="1600" spc="-50" dirty="0">
                <a:solidFill>
                  <a:srgbClr val="434343"/>
                </a:solidFill>
                <a:latin typeface="Arial"/>
                <a:cs typeface="Arial"/>
              </a:rPr>
              <a:t> </a:t>
            </a:r>
            <a:r>
              <a:rPr sz="1600" spc="-10" dirty="0">
                <a:solidFill>
                  <a:srgbClr val="434343"/>
                </a:solidFill>
                <a:latin typeface="Arial"/>
                <a:cs typeface="Arial"/>
              </a:rPr>
              <a:t>learns</a:t>
            </a:r>
            <a:r>
              <a:rPr sz="1600" spc="-90" dirty="0">
                <a:solidFill>
                  <a:srgbClr val="434343"/>
                </a:solidFill>
                <a:latin typeface="Arial"/>
                <a:cs typeface="Arial"/>
              </a:rPr>
              <a:t> </a:t>
            </a:r>
            <a:r>
              <a:rPr sz="1600" spc="40" dirty="0">
                <a:solidFill>
                  <a:srgbClr val="434343"/>
                </a:solidFill>
                <a:latin typeface="Arial"/>
                <a:cs typeface="Arial"/>
              </a:rPr>
              <a:t>to</a:t>
            </a:r>
            <a:r>
              <a:rPr sz="1600" spc="-10" dirty="0">
                <a:solidFill>
                  <a:srgbClr val="434343"/>
                </a:solidFill>
                <a:latin typeface="Arial"/>
                <a:cs typeface="Arial"/>
              </a:rPr>
              <a:t> </a:t>
            </a:r>
            <a:r>
              <a:rPr sz="1600" spc="20" dirty="0">
                <a:solidFill>
                  <a:srgbClr val="F57B00"/>
                </a:solidFill>
                <a:latin typeface="Arial"/>
                <a:cs typeface="Arial"/>
              </a:rPr>
              <a:t>filter</a:t>
            </a:r>
            <a:r>
              <a:rPr sz="1600" spc="-55" dirty="0">
                <a:solidFill>
                  <a:srgbClr val="F57B00"/>
                </a:solidFill>
                <a:latin typeface="Arial"/>
                <a:cs typeface="Arial"/>
              </a:rPr>
              <a:t> </a:t>
            </a:r>
            <a:r>
              <a:rPr sz="1600" spc="25" dirty="0">
                <a:solidFill>
                  <a:srgbClr val="F57B00"/>
                </a:solidFill>
                <a:latin typeface="Arial"/>
                <a:cs typeface="Arial"/>
              </a:rPr>
              <a:t>out</a:t>
            </a:r>
            <a:r>
              <a:rPr sz="1600" spc="-60" dirty="0">
                <a:solidFill>
                  <a:srgbClr val="F57B00"/>
                </a:solidFill>
                <a:latin typeface="Arial"/>
                <a:cs typeface="Arial"/>
              </a:rPr>
              <a:t> </a:t>
            </a:r>
            <a:r>
              <a:rPr sz="1600" spc="25" dirty="0">
                <a:solidFill>
                  <a:srgbClr val="F57B00"/>
                </a:solidFill>
                <a:latin typeface="Arial"/>
                <a:cs typeface="Arial"/>
              </a:rPr>
              <a:t>not</a:t>
            </a:r>
            <a:endParaRPr sz="1600">
              <a:latin typeface="Arial"/>
              <a:cs typeface="Arial"/>
            </a:endParaRPr>
          </a:p>
          <a:p>
            <a:pPr marL="12700">
              <a:lnSpc>
                <a:spcPct val="100000"/>
              </a:lnSpc>
            </a:pPr>
            <a:r>
              <a:rPr sz="1600" spc="-30" dirty="0">
                <a:solidFill>
                  <a:srgbClr val="F57B00"/>
                </a:solidFill>
                <a:latin typeface="Arial"/>
                <a:cs typeface="Arial"/>
              </a:rPr>
              <a:t>needed</a:t>
            </a:r>
            <a:r>
              <a:rPr sz="1600" spc="-120" dirty="0">
                <a:solidFill>
                  <a:srgbClr val="F57B00"/>
                </a:solidFill>
                <a:latin typeface="Arial"/>
                <a:cs typeface="Arial"/>
              </a:rPr>
              <a:t> </a:t>
            </a:r>
            <a:r>
              <a:rPr sz="1600" spc="20" dirty="0">
                <a:solidFill>
                  <a:srgbClr val="F57B00"/>
                </a:solidFill>
                <a:latin typeface="Arial"/>
                <a:cs typeface="Arial"/>
              </a:rPr>
              <a:t>information</a:t>
            </a:r>
            <a:r>
              <a:rPr sz="1600" spc="-60" dirty="0">
                <a:solidFill>
                  <a:srgbClr val="F57B00"/>
                </a:solidFill>
                <a:latin typeface="Arial"/>
                <a:cs typeface="Arial"/>
              </a:rPr>
              <a:t> </a:t>
            </a:r>
            <a:r>
              <a:rPr sz="1600" spc="45" dirty="0">
                <a:solidFill>
                  <a:srgbClr val="434343"/>
                </a:solidFill>
                <a:latin typeface="Arial"/>
                <a:cs typeface="Arial"/>
              </a:rPr>
              <a:t>from</a:t>
            </a:r>
            <a:r>
              <a:rPr sz="1600" spc="-75" dirty="0">
                <a:solidFill>
                  <a:srgbClr val="434343"/>
                </a:solidFill>
                <a:latin typeface="Arial"/>
                <a:cs typeface="Arial"/>
              </a:rPr>
              <a:t> </a:t>
            </a:r>
            <a:r>
              <a:rPr sz="1600" spc="-10" dirty="0">
                <a:solidFill>
                  <a:srgbClr val="434343"/>
                </a:solidFill>
                <a:latin typeface="Arial"/>
                <a:cs typeface="Arial"/>
              </a:rPr>
              <a:t>an</a:t>
            </a:r>
            <a:r>
              <a:rPr sz="1600" spc="-75" dirty="0">
                <a:solidFill>
                  <a:srgbClr val="434343"/>
                </a:solidFill>
                <a:latin typeface="Arial"/>
                <a:cs typeface="Arial"/>
              </a:rPr>
              <a:t> </a:t>
            </a:r>
            <a:r>
              <a:rPr sz="1600" spc="15" dirty="0">
                <a:solidFill>
                  <a:srgbClr val="434343"/>
                </a:solidFill>
                <a:latin typeface="Arial"/>
                <a:cs typeface="Arial"/>
              </a:rPr>
              <a:t>input</a:t>
            </a:r>
            <a:r>
              <a:rPr sz="1600" spc="-50" dirty="0">
                <a:solidFill>
                  <a:srgbClr val="434343"/>
                </a:solidFill>
                <a:latin typeface="Arial"/>
                <a:cs typeface="Arial"/>
              </a:rPr>
              <a:t> </a:t>
            </a:r>
            <a:r>
              <a:rPr sz="1600" spc="-10" dirty="0">
                <a:solidFill>
                  <a:srgbClr val="434343"/>
                </a:solidFill>
                <a:latin typeface="Arial"/>
                <a:cs typeface="Arial"/>
              </a:rPr>
              <a:t>by</a:t>
            </a:r>
            <a:r>
              <a:rPr sz="1600" spc="-55" dirty="0">
                <a:solidFill>
                  <a:srgbClr val="434343"/>
                </a:solidFill>
                <a:latin typeface="Arial"/>
                <a:cs typeface="Arial"/>
              </a:rPr>
              <a:t> </a:t>
            </a:r>
            <a:r>
              <a:rPr sz="1600" dirty="0">
                <a:solidFill>
                  <a:srgbClr val="434343"/>
                </a:solidFill>
                <a:latin typeface="Arial"/>
                <a:cs typeface="Arial"/>
              </a:rPr>
              <a:t>using</a:t>
            </a:r>
            <a:r>
              <a:rPr sz="1600" spc="-60" dirty="0">
                <a:solidFill>
                  <a:srgbClr val="434343"/>
                </a:solidFill>
                <a:latin typeface="Arial"/>
                <a:cs typeface="Arial"/>
              </a:rPr>
              <a:t> </a:t>
            </a:r>
            <a:r>
              <a:rPr sz="1600" spc="5" dirty="0">
                <a:solidFill>
                  <a:srgbClr val="434343"/>
                </a:solidFill>
                <a:latin typeface="Arial"/>
                <a:cs typeface="Arial"/>
              </a:rPr>
              <a:t>convolution</a:t>
            </a:r>
            <a:r>
              <a:rPr sz="1600" spc="-75" dirty="0">
                <a:solidFill>
                  <a:srgbClr val="434343"/>
                </a:solidFill>
                <a:latin typeface="Arial"/>
                <a:cs typeface="Arial"/>
              </a:rPr>
              <a:t> </a:t>
            </a:r>
            <a:r>
              <a:rPr sz="1600" spc="-25" dirty="0">
                <a:solidFill>
                  <a:srgbClr val="434343"/>
                </a:solidFill>
                <a:latin typeface="Arial"/>
                <a:cs typeface="Arial"/>
              </a:rPr>
              <a:t>kernel.</a:t>
            </a:r>
            <a:endParaRPr sz="1600">
              <a:latin typeface="Arial"/>
              <a:cs typeface="Arial"/>
            </a:endParaRPr>
          </a:p>
          <a:p>
            <a:pPr marL="12700" marR="5080">
              <a:lnSpc>
                <a:spcPct val="100000"/>
              </a:lnSpc>
              <a:spcBef>
                <a:spcPts val="1610"/>
              </a:spcBef>
            </a:pPr>
            <a:r>
              <a:rPr sz="1600" spc="-5" dirty="0">
                <a:solidFill>
                  <a:srgbClr val="434343"/>
                </a:solidFill>
                <a:latin typeface="Arial"/>
                <a:cs typeface="Arial"/>
              </a:rPr>
              <a:t>Pooling </a:t>
            </a:r>
            <a:r>
              <a:rPr sz="1600" dirty="0">
                <a:solidFill>
                  <a:srgbClr val="434343"/>
                </a:solidFill>
                <a:latin typeface="Arial"/>
                <a:cs typeface="Arial"/>
              </a:rPr>
              <a:t>layers </a:t>
            </a:r>
            <a:r>
              <a:rPr sz="1600" spc="15" dirty="0">
                <a:solidFill>
                  <a:srgbClr val="434343"/>
                </a:solidFill>
                <a:latin typeface="Arial"/>
                <a:cs typeface="Arial"/>
              </a:rPr>
              <a:t>compute </a:t>
            </a:r>
            <a:r>
              <a:rPr sz="1600" dirty="0">
                <a:solidFill>
                  <a:srgbClr val="434343"/>
                </a:solidFill>
                <a:latin typeface="Arial"/>
                <a:cs typeface="Arial"/>
              </a:rPr>
              <a:t>the </a:t>
            </a:r>
            <a:r>
              <a:rPr sz="1600" spc="10" dirty="0">
                <a:solidFill>
                  <a:srgbClr val="434343"/>
                </a:solidFill>
                <a:latin typeface="Arial"/>
                <a:cs typeface="Arial"/>
              </a:rPr>
              <a:t>max </a:t>
            </a:r>
            <a:r>
              <a:rPr sz="1600" dirty="0">
                <a:solidFill>
                  <a:srgbClr val="434343"/>
                </a:solidFill>
                <a:latin typeface="Arial"/>
                <a:cs typeface="Arial"/>
              </a:rPr>
              <a:t>or </a:t>
            </a:r>
            <a:r>
              <a:rPr sz="1600" spc="-25" dirty="0">
                <a:solidFill>
                  <a:srgbClr val="F57B00"/>
                </a:solidFill>
                <a:latin typeface="Arial"/>
                <a:cs typeface="Arial"/>
              </a:rPr>
              <a:t>average value </a:t>
            </a:r>
            <a:r>
              <a:rPr sz="1600" spc="35" dirty="0">
                <a:solidFill>
                  <a:srgbClr val="F57B00"/>
                </a:solidFill>
                <a:latin typeface="Arial"/>
                <a:cs typeface="Arial"/>
              </a:rPr>
              <a:t>of </a:t>
            </a:r>
            <a:r>
              <a:rPr sz="1600" spc="-30" dirty="0">
                <a:solidFill>
                  <a:srgbClr val="F57B00"/>
                </a:solidFill>
                <a:latin typeface="Arial"/>
                <a:cs typeface="Arial"/>
              </a:rPr>
              <a:t>a </a:t>
            </a:r>
            <a:r>
              <a:rPr sz="1600" spc="5" dirty="0">
                <a:solidFill>
                  <a:srgbClr val="F57B00"/>
                </a:solidFill>
                <a:latin typeface="Arial"/>
                <a:cs typeface="Arial"/>
              </a:rPr>
              <a:t>particular </a:t>
            </a:r>
            <a:r>
              <a:rPr sz="1600" dirty="0">
                <a:solidFill>
                  <a:srgbClr val="F57B00"/>
                </a:solidFill>
                <a:latin typeface="Arial"/>
                <a:cs typeface="Arial"/>
              </a:rPr>
              <a:t>feature </a:t>
            </a:r>
            <a:r>
              <a:rPr sz="1600" spc="-15" dirty="0">
                <a:solidFill>
                  <a:srgbClr val="F57B00"/>
                </a:solidFill>
                <a:latin typeface="Arial"/>
                <a:cs typeface="Arial"/>
              </a:rPr>
              <a:t>over </a:t>
            </a:r>
            <a:r>
              <a:rPr sz="1600" spc="-30" dirty="0">
                <a:solidFill>
                  <a:srgbClr val="F57B00"/>
                </a:solidFill>
                <a:latin typeface="Arial"/>
                <a:cs typeface="Arial"/>
              </a:rPr>
              <a:t>a  </a:t>
            </a:r>
            <a:r>
              <a:rPr sz="1600" spc="-5" dirty="0">
                <a:solidFill>
                  <a:srgbClr val="F57B00"/>
                </a:solidFill>
                <a:latin typeface="Arial"/>
                <a:cs typeface="Arial"/>
              </a:rPr>
              <a:t>region</a:t>
            </a:r>
            <a:r>
              <a:rPr sz="1600" spc="-95" dirty="0">
                <a:solidFill>
                  <a:srgbClr val="F57B00"/>
                </a:solidFill>
                <a:latin typeface="Arial"/>
                <a:cs typeface="Arial"/>
              </a:rPr>
              <a:t> </a:t>
            </a:r>
            <a:r>
              <a:rPr sz="1600" spc="35" dirty="0">
                <a:solidFill>
                  <a:srgbClr val="434343"/>
                </a:solidFill>
                <a:latin typeface="Arial"/>
                <a:cs typeface="Arial"/>
              </a:rPr>
              <a:t>of</a:t>
            </a:r>
            <a:r>
              <a:rPr sz="1600" spc="-60"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spc="15" dirty="0">
                <a:solidFill>
                  <a:srgbClr val="434343"/>
                </a:solidFill>
                <a:latin typeface="Arial"/>
                <a:cs typeface="Arial"/>
              </a:rPr>
              <a:t>input</a:t>
            </a:r>
            <a:r>
              <a:rPr sz="1600" spc="-35" dirty="0">
                <a:solidFill>
                  <a:srgbClr val="434343"/>
                </a:solidFill>
                <a:latin typeface="Arial"/>
                <a:cs typeface="Arial"/>
              </a:rPr>
              <a:t> </a:t>
            </a:r>
            <a:r>
              <a:rPr sz="1600" spc="5" dirty="0">
                <a:solidFill>
                  <a:srgbClr val="434343"/>
                </a:solidFill>
                <a:latin typeface="Arial"/>
                <a:cs typeface="Arial"/>
              </a:rPr>
              <a:t>data</a:t>
            </a:r>
            <a:r>
              <a:rPr sz="1600" spc="-50" dirty="0">
                <a:solidFill>
                  <a:srgbClr val="434343"/>
                </a:solidFill>
                <a:latin typeface="Arial"/>
                <a:cs typeface="Arial"/>
              </a:rPr>
              <a:t> </a:t>
            </a:r>
            <a:r>
              <a:rPr sz="1600" i="1" spc="-40" dirty="0">
                <a:solidFill>
                  <a:srgbClr val="434343"/>
                </a:solidFill>
                <a:latin typeface="Arial"/>
                <a:cs typeface="Arial"/>
              </a:rPr>
              <a:t>(downsizing</a:t>
            </a:r>
            <a:r>
              <a:rPr sz="1600" i="1" spc="-135" dirty="0">
                <a:solidFill>
                  <a:srgbClr val="434343"/>
                </a:solidFill>
                <a:latin typeface="Arial"/>
                <a:cs typeface="Arial"/>
              </a:rPr>
              <a:t> </a:t>
            </a:r>
            <a:r>
              <a:rPr sz="1600" i="1" dirty="0">
                <a:solidFill>
                  <a:srgbClr val="434343"/>
                </a:solidFill>
                <a:latin typeface="Arial"/>
                <a:cs typeface="Arial"/>
              </a:rPr>
              <a:t>of</a:t>
            </a:r>
            <a:r>
              <a:rPr sz="1600" i="1" spc="-60" dirty="0">
                <a:solidFill>
                  <a:srgbClr val="434343"/>
                </a:solidFill>
                <a:latin typeface="Arial"/>
                <a:cs typeface="Arial"/>
              </a:rPr>
              <a:t> </a:t>
            </a:r>
            <a:r>
              <a:rPr sz="1600" i="1" spc="-20" dirty="0">
                <a:solidFill>
                  <a:srgbClr val="434343"/>
                </a:solidFill>
                <a:latin typeface="Arial"/>
                <a:cs typeface="Arial"/>
              </a:rPr>
              <a:t>input</a:t>
            </a:r>
            <a:r>
              <a:rPr sz="1600" i="1" spc="-110" dirty="0">
                <a:solidFill>
                  <a:srgbClr val="434343"/>
                </a:solidFill>
                <a:latin typeface="Arial"/>
                <a:cs typeface="Arial"/>
              </a:rPr>
              <a:t> </a:t>
            </a:r>
            <a:r>
              <a:rPr sz="1600" i="1" spc="-60" dirty="0">
                <a:solidFill>
                  <a:srgbClr val="434343"/>
                </a:solidFill>
                <a:latin typeface="Arial"/>
                <a:cs typeface="Arial"/>
              </a:rPr>
              <a:t>images).</a:t>
            </a:r>
            <a:r>
              <a:rPr sz="1600" i="1" spc="-20" dirty="0">
                <a:solidFill>
                  <a:srgbClr val="434343"/>
                </a:solidFill>
                <a:latin typeface="Arial"/>
                <a:cs typeface="Arial"/>
              </a:rPr>
              <a:t> </a:t>
            </a:r>
            <a:r>
              <a:rPr sz="1600" spc="-10" dirty="0">
                <a:solidFill>
                  <a:srgbClr val="434343"/>
                </a:solidFill>
                <a:latin typeface="Arial"/>
                <a:cs typeface="Arial"/>
              </a:rPr>
              <a:t>Also</a:t>
            </a:r>
            <a:r>
              <a:rPr sz="1600" spc="-95" dirty="0">
                <a:solidFill>
                  <a:srgbClr val="434343"/>
                </a:solidFill>
                <a:latin typeface="Arial"/>
                <a:cs typeface="Arial"/>
              </a:rPr>
              <a:t> </a:t>
            </a:r>
            <a:r>
              <a:rPr sz="1600" spc="-10" dirty="0">
                <a:solidFill>
                  <a:srgbClr val="434343"/>
                </a:solidFill>
                <a:latin typeface="Arial"/>
                <a:cs typeface="Arial"/>
              </a:rPr>
              <a:t>helps</a:t>
            </a:r>
            <a:r>
              <a:rPr sz="1600" spc="-60" dirty="0">
                <a:solidFill>
                  <a:srgbClr val="434343"/>
                </a:solidFill>
                <a:latin typeface="Arial"/>
                <a:cs typeface="Arial"/>
              </a:rPr>
              <a:t> </a:t>
            </a:r>
            <a:r>
              <a:rPr sz="1600" spc="40" dirty="0">
                <a:solidFill>
                  <a:srgbClr val="434343"/>
                </a:solidFill>
                <a:latin typeface="Arial"/>
                <a:cs typeface="Arial"/>
              </a:rPr>
              <a:t>to</a:t>
            </a:r>
            <a:r>
              <a:rPr sz="1600" spc="-65" dirty="0">
                <a:solidFill>
                  <a:srgbClr val="434343"/>
                </a:solidFill>
                <a:latin typeface="Arial"/>
                <a:cs typeface="Arial"/>
              </a:rPr>
              <a:t> </a:t>
            </a:r>
            <a:r>
              <a:rPr sz="1600" spc="10" dirty="0">
                <a:solidFill>
                  <a:srgbClr val="434343"/>
                </a:solidFill>
                <a:latin typeface="Arial"/>
                <a:cs typeface="Arial"/>
              </a:rPr>
              <a:t>detect</a:t>
            </a:r>
            <a:r>
              <a:rPr sz="1600" spc="-90" dirty="0">
                <a:solidFill>
                  <a:srgbClr val="434343"/>
                </a:solidFill>
                <a:latin typeface="Arial"/>
                <a:cs typeface="Arial"/>
              </a:rPr>
              <a:t> </a:t>
            </a:r>
            <a:r>
              <a:rPr sz="1600" spc="10" dirty="0">
                <a:solidFill>
                  <a:srgbClr val="434343"/>
                </a:solidFill>
                <a:latin typeface="Arial"/>
                <a:cs typeface="Arial"/>
              </a:rPr>
              <a:t>objects  </a:t>
            </a:r>
            <a:r>
              <a:rPr sz="1600" dirty="0">
                <a:solidFill>
                  <a:srgbClr val="434343"/>
                </a:solidFill>
                <a:latin typeface="Arial"/>
                <a:cs typeface="Arial"/>
              </a:rPr>
              <a:t>in</a:t>
            </a:r>
            <a:r>
              <a:rPr sz="1600" spc="-70" dirty="0">
                <a:solidFill>
                  <a:srgbClr val="434343"/>
                </a:solidFill>
                <a:latin typeface="Arial"/>
                <a:cs typeface="Arial"/>
              </a:rPr>
              <a:t> </a:t>
            </a:r>
            <a:r>
              <a:rPr sz="1600" spc="5" dirty="0">
                <a:solidFill>
                  <a:srgbClr val="434343"/>
                </a:solidFill>
                <a:latin typeface="Arial"/>
                <a:cs typeface="Arial"/>
              </a:rPr>
              <a:t>some</a:t>
            </a:r>
            <a:r>
              <a:rPr sz="1600" spc="-75" dirty="0">
                <a:solidFill>
                  <a:srgbClr val="434343"/>
                </a:solidFill>
                <a:latin typeface="Arial"/>
                <a:cs typeface="Arial"/>
              </a:rPr>
              <a:t> </a:t>
            </a:r>
            <a:r>
              <a:rPr sz="1600" spc="-5" dirty="0">
                <a:solidFill>
                  <a:srgbClr val="434343"/>
                </a:solidFill>
                <a:latin typeface="Arial"/>
                <a:cs typeface="Arial"/>
              </a:rPr>
              <a:t>unusual</a:t>
            </a:r>
            <a:r>
              <a:rPr sz="1600" spc="-90" dirty="0">
                <a:solidFill>
                  <a:srgbClr val="434343"/>
                </a:solidFill>
                <a:latin typeface="Arial"/>
                <a:cs typeface="Arial"/>
              </a:rPr>
              <a:t> </a:t>
            </a:r>
            <a:r>
              <a:rPr sz="1600" spc="-5" dirty="0">
                <a:solidFill>
                  <a:srgbClr val="434343"/>
                </a:solidFill>
                <a:latin typeface="Arial"/>
                <a:cs typeface="Arial"/>
              </a:rPr>
              <a:t>places</a:t>
            </a:r>
            <a:r>
              <a:rPr sz="1600" spc="-90" dirty="0">
                <a:solidFill>
                  <a:srgbClr val="434343"/>
                </a:solidFill>
                <a:latin typeface="Arial"/>
                <a:cs typeface="Arial"/>
              </a:rPr>
              <a:t> </a:t>
            </a:r>
            <a:r>
              <a:rPr sz="1600" spc="-10" dirty="0">
                <a:solidFill>
                  <a:srgbClr val="434343"/>
                </a:solidFill>
                <a:latin typeface="Arial"/>
                <a:cs typeface="Arial"/>
              </a:rPr>
              <a:t>and</a:t>
            </a:r>
            <a:r>
              <a:rPr sz="1600" spc="-70" dirty="0">
                <a:solidFill>
                  <a:srgbClr val="434343"/>
                </a:solidFill>
                <a:latin typeface="Arial"/>
                <a:cs typeface="Arial"/>
              </a:rPr>
              <a:t> </a:t>
            </a:r>
            <a:r>
              <a:rPr sz="1600" spc="-10" dirty="0">
                <a:solidFill>
                  <a:srgbClr val="434343"/>
                </a:solidFill>
                <a:latin typeface="Arial"/>
                <a:cs typeface="Arial"/>
              </a:rPr>
              <a:t>reduces</a:t>
            </a:r>
            <a:r>
              <a:rPr sz="1600" spc="-114" dirty="0">
                <a:solidFill>
                  <a:srgbClr val="434343"/>
                </a:solidFill>
                <a:latin typeface="Arial"/>
                <a:cs typeface="Arial"/>
              </a:rPr>
              <a:t> </a:t>
            </a:r>
            <a:r>
              <a:rPr sz="1600" spc="15" dirty="0">
                <a:solidFill>
                  <a:srgbClr val="434343"/>
                </a:solidFill>
                <a:latin typeface="Arial"/>
                <a:cs typeface="Arial"/>
              </a:rPr>
              <a:t>memory</a:t>
            </a:r>
            <a:r>
              <a:rPr sz="1600" spc="-80" dirty="0">
                <a:solidFill>
                  <a:srgbClr val="434343"/>
                </a:solidFill>
                <a:latin typeface="Arial"/>
                <a:cs typeface="Arial"/>
              </a:rPr>
              <a:t> </a:t>
            </a:r>
            <a:r>
              <a:rPr sz="1600" spc="-25" dirty="0">
                <a:solidFill>
                  <a:srgbClr val="434343"/>
                </a:solidFill>
                <a:latin typeface="Arial"/>
                <a:cs typeface="Arial"/>
              </a:rPr>
              <a:t>size.</a:t>
            </a:r>
            <a:endParaRPr sz="1600">
              <a:latin typeface="Arial"/>
              <a:cs typeface="Arial"/>
            </a:endParaRPr>
          </a:p>
        </p:txBody>
      </p:sp>
    </p:spTree>
    <p:extLst>
      <p:ext uri="{BB962C8B-B14F-4D97-AF65-F5344CB8AC3E}">
        <p14:creationId xmlns:p14="http://schemas.microsoft.com/office/powerpoint/2010/main" val="4171179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rotWithShape="1">
          <a:blip r:embed="rId3"/>
          <a:srcRect r="10975" b="20909"/>
          <a:stretch/>
        </p:blipFill>
        <p:spPr>
          <a:xfrm>
            <a:off x="0" y="0"/>
            <a:ext cx="9144000" cy="2667000"/>
          </a:xfrm>
          <a:prstGeom prst="rect">
            <a:avLst/>
          </a:prstGeom>
        </p:spPr>
      </p:pic>
      <p:pic>
        <p:nvPicPr>
          <p:cNvPr id="5" name="Shape 262" descr="Image result for ai machine learning deep learning"/>
          <p:cNvPicPr preferRelativeResize="0"/>
          <p:nvPr/>
        </p:nvPicPr>
        <p:blipFill rotWithShape="1">
          <a:blip r:embed="rId4">
            <a:alphaModFix/>
          </a:blip>
          <a:srcRect l="1666" t="4147" r="2499" b="14629"/>
          <a:stretch/>
        </p:blipFill>
        <p:spPr>
          <a:xfrm>
            <a:off x="133350" y="304800"/>
            <a:ext cx="8877300" cy="6253331"/>
          </a:xfrm>
          <a:prstGeom prst="rect">
            <a:avLst/>
          </a:prstGeom>
          <a:noFill/>
          <a:ln>
            <a:noFill/>
          </a:ln>
        </p:spPr>
      </p:pic>
    </p:spTree>
    <p:extLst>
      <p:ext uri="{BB962C8B-B14F-4D97-AF65-F5344CB8AC3E}">
        <p14:creationId xmlns:p14="http://schemas.microsoft.com/office/powerpoint/2010/main" val="1496424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5"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4992523"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Convolution…! ;)</a:t>
            </a:r>
            <a:endParaRPr sz="1400" spc="15" dirty="0"/>
          </a:p>
        </p:txBody>
      </p:sp>
      <p:sp>
        <p:nvSpPr>
          <p:cNvPr id="9" name="object 9"/>
          <p:cNvSpPr txBox="1"/>
          <p:nvPr/>
        </p:nvSpPr>
        <p:spPr>
          <a:xfrm>
            <a:off x="998854" y="1846157"/>
            <a:ext cx="7146290" cy="1326645"/>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endParaRPr lang="en-IN" sz="1600" dirty="0" smtClean="0"/>
          </a:p>
          <a:p>
            <a:endParaRPr lang="en-IN" sz="1600" dirty="0"/>
          </a:p>
          <a:p>
            <a:endParaRPr lang="en-IN" sz="1600" dirty="0"/>
          </a:p>
          <a:p>
            <a:pPr marL="12700" marR="5080">
              <a:lnSpc>
                <a:spcPct val="100000"/>
              </a:lnSpc>
              <a:spcBef>
                <a:spcPts val="1610"/>
              </a:spcBef>
            </a:pPr>
            <a:endParaRPr sz="1600" dirty="0">
              <a:latin typeface="Arial"/>
              <a:cs typeface="Arial"/>
            </a:endParaRPr>
          </a:p>
        </p:txBody>
      </p:sp>
      <p:pic>
        <p:nvPicPr>
          <p:cNvPr id="5" name="VID-20180806-WA00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81249" y="2259329"/>
            <a:ext cx="4381500" cy="4381500"/>
          </a:xfrm>
          <a:prstGeom prst="rect">
            <a:avLst/>
          </a:prstGeom>
        </p:spPr>
      </p:pic>
    </p:spTree>
    <p:extLst>
      <p:ext uri="{BB962C8B-B14F-4D97-AF65-F5344CB8AC3E}">
        <p14:creationId xmlns:p14="http://schemas.microsoft.com/office/powerpoint/2010/main" val="32641932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0" y="538331"/>
            <a:ext cx="9144000" cy="445635"/>
          </a:xfrm>
          <a:prstGeom prst="rect">
            <a:avLst/>
          </a:prstGeom>
        </p:spPr>
        <p:txBody>
          <a:bodyPr vert="horz" wrap="square" lIns="0" tIns="75565" rIns="0" bIns="0" rtlCol="0">
            <a:spAutoFit/>
          </a:bodyPr>
          <a:lstStyle/>
          <a:p>
            <a:pPr marL="810895">
              <a:lnSpc>
                <a:spcPct val="100000"/>
              </a:lnSpc>
              <a:spcBef>
                <a:spcPts val="595"/>
              </a:spcBef>
            </a:pPr>
            <a:r>
              <a:rPr lang="en-IN" spc="15" dirty="0" smtClean="0"/>
              <a:t>Convolution</a:t>
            </a:r>
            <a:endParaRPr sz="1600" dirty="0"/>
          </a:p>
        </p:txBody>
      </p:sp>
      <p:pic>
        <p:nvPicPr>
          <p:cNvPr id="2050" name="Picture 2" descr="Image result for convolution gif deep learnin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66924" y="2590800"/>
            <a:ext cx="5010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5924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0" y="538331"/>
            <a:ext cx="9144000" cy="445635"/>
          </a:xfrm>
          <a:prstGeom prst="rect">
            <a:avLst/>
          </a:prstGeom>
        </p:spPr>
        <p:txBody>
          <a:bodyPr vert="horz" wrap="square" lIns="0" tIns="75565" rIns="0" bIns="0" rtlCol="0">
            <a:spAutoFit/>
          </a:bodyPr>
          <a:lstStyle/>
          <a:p>
            <a:pPr marL="810895">
              <a:lnSpc>
                <a:spcPct val="100000"/>
              </a:lnSpc>
              <a:spcBef>
                <a:spcPts val="595"/>
              </a:spcBef>
            </a:pPr>
            <a:r>
              <a:rPr lang="en-IN" spc="15" dirty="0" smtClean="0"/>
              <a:t>Max Pooling</a:t>
            </a:r>
            <a:endParaRPr sz="1600" dirty="0"/>
          </a:p>
        </p:txBody>
      </p:sp>
      <p:pic>
        <p:nvPicPr>
          <p:cNvPr id="3074" name="Picture 2" descr="Image result for max pooling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16351" y="2971800"/>
            <a:ext cx="5311296" cy="322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7417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4"/>
          <p:cNvSpPr txBox="1">
            <a:spLocks/>
          </p:cNvSpPr>
          <p:nvPr/>
        </p:nvSpPr>
        <p:spPr>
          <a:xfrm>
            <a:off x="798677" y="538331"/>
            <a:ext cx="5830723" cy="445635"/>
          </a:xfrm>
          <a:prstGeom prst="rect">
            <a:avLst/>
          </a:prstGeom>
        </p:spPr>
        <p:txBody>
          <a:bodyPr vert="horz" wrap="square" lIns="0" tIns="75565" rIns="0" bIns="0" rtlCol="0">
            <a:spAutoFit/>
          </a:bodyPr>
          <a:lstStyle>
            <a:lvl1pPr>
              <a:defRPr sz="2400" b="0" i="0">
                <a:solidFill>
                  <a:schemeClr val="bg1"/>
                </a:solidFill>
                <a:latin typeface="Arial"/>
                <a:ea typeface="+mj-ea"/>
                <a:cs typeface="Arial"/>
              </a:defRPr>
            </a:lvl1pPr>
          </a:lstStyle>
          <a:p>
            <a:pPr marL="12700">
              <a:spcBef>
                <a:spcPts val="595"/>
              </a:spcBef>
            </a:pPr>
            <a:r>
              <a:rPr lang="en-IN" dirty="0" smtClean="0"/>
              <a:t>Let’s build our first CNN</a:t>
            </a:r>
            <a:endParaRPr lang="en-IN" kern="0" spc="15" dirty="0" smtClean="0"/>
          </a:p>
        </p:txBody>
      </p:sp>
      <p:sp>
        <p:nvSpPr>
          <p:cNvPr id="7" name="object 8"/>
          <p:cNvSpPr/>
          <p:nvPr/>
        </p:nvSpPr>
        <p:spPr>
          <a:xfrm>
            <a:off x="695604" y="3581400"/>
            <a:ext cx="7815833" cy="1549146"/>
          </a:xfrm>
          <a:prstGeom prst="rect">
            <a:avLst/>
          </a:prstGeom>
          <a:blipFill>
            <a:blip r:embed="rId2" cstate="print"/>
            <a:stretch>
              <a:fillRect/>
            </a:stretch>
          </a:blipFill>
        </p:spPr>
        <p:txBody>
          <a:bodyPr wrap="square" lIns="0" tIns="0" rIns="0" bIns="0" rtlCol="0"/>
          <a:lstStyle/>
          <a:p>
            <a:endParaRPr/>
          </a:p>
        </p:txBody>
      </p:sp>
      <p:sp>
        <p:nvSpPr>
          <p:cNvPr id="8" name="object 9"/>
          <p:cNvSpPr/>
          <p:nvPr/>
        </p:nvSpPr>
        <p:spPr>
          <a:xfrm>
            <a:off x="2155596" y="3613403"/>
            <a:ext cx="6301740" cy="1438910"/>
          </a:xfrm>
          <a:custGeom>
            <a:avLst/>
            <a:gdLst/>
            <a:ahLst/>
            <a:cxnLst/>
            <a:rect l="l" t="t" r="r" b="b"/>
            <a:pathLst>
              <a:path w="6301740" h="1438910">
                <a:moveTo>
                  <a:pt x="0" y="1438655"/>
                </a:moveTo>
                <a:lnTo>
                  <a:pt x="6301740" y="1438655"/>
                </a:lnTo>
                <a:lnTo>
                  <a:pt x="6301740" y="0"/>
                </a:lnTo>
                <a:lnTo>
                  <a:pt x="0" y="0"/>
                </a:lnTo>
                <a:lnTo>
                  <a:pt x="0" y="1438655"/>
                </a:lnTo>
                <a:close/>
              </a:path>
            </a:pathLst>
          </a:custGeom>
          <a:solidFill>
            <a:srgbClr val="FFFFFF"/>
          </a:solidFill>
        </p:spPr>
        <p:txBody>
          <a:bodyPr wrap="square" lIns="0" tIns="0" rIns="0" bIns="0" rtlCol="0"/>
          <a:lstStyle/>
          <a:p>
            <a:endParaRPr/>
          </a:p>
        </p:txBody>
      </p:sp>
      <p:sp>
        <p:nvSpPr>
          <p:cNvPr id="9" name="object 10"/>
          <p:cNvSpPr/>
          <p:nvPr/>
        </p:nvSpPr>
        <p:spPr>
          <a:xfrm>
            <a:off x="751992" y="3613403"/>
            <a:ext cx="1905" cy="1438910"/>
          </a:xfrm>
          <a:custGeom>
            <a:avLst/>
            <a:gdLst/>
            <a:ahLst/>
            <a:cxnLst/>
            <a:rect l="l" t="t" r="r" b="b"/>
            <a:pathLst>
              <a:path w="1904" h="1438910">
                <a:moveTo>
                  <a:pt x="0" y="1438655"/>
                </a:moveTo>
                <a:lnTo>
                  <a:pt x="1524" y="1438655"/>
                </a:lnTo>
                <a:lnTo>
                  <a:pt x="1524" y="0"/>
                </a:lnTo>
                <a:lnTo>
                  <a:pt x="0" y="0"/>
                </a:lnTo>
                <a:lnTo>
                  <a:pt x="0" y="1438655"/>
                </a:lnTo>
                <a:close/>
              </a:path>
            </a:pathLst>
          </a:custGeom>
          <a:solidFill>
            <a:srgbClr val="FFFFFF"/>
          </a:solidFill>
        </p:spPr>
        <p:txBody>
          <a:bodyPr wrap="square" lIns="0" tIns="0" rIns="0" bIns="0" rtlCol="0"/>
          <a:lstStyle/>
          <a:p>
            <a:endParaRPr/>
          </a:p>
        </p:txBody>
      </p:sp>
      <p:sp>
        <p:nvSpPr>
          <p:cNvPr id="10" name="object 11"/>
          <p:cNvSpPr/>
          <p:nvPr/>
        </p:nvSpPr>
        <p:spPr>
          <a:xfrm>
            <a:off x="751992" y="3613403"/>
            <a:ext cx="7705725" cy="1438910"/>
          </a:xfrm>
          <a:custGeom>
            <a:avLst/>
            <a:gdLst/>
            <a:ahLst/>
            <a:cxnLst/>
            <a:rect l="l" t="t" r="r" b="b"/>
            <a:pathLst>
              <a:path w="7705725" h="1438910">
                <a:moveTo>
                  <a:pt x="0" y="1438655"/>
                </a:moveTo>
                <a:lnTo>
                  <a:pt x="7705344" y="1438655"/>
                </a:lnTo>
                <a:lnTo>
                  <a:pt x="7705344" y="0"/>
                </a:lnTo>
                <a:lnTo>
                  <a:pt x="0" y="0"/>
                </a:lnTo>
                <a:lnTo>
                  <a:pt x="0" y="1438655"/>
                </a:lnTo>
                <a:close/>
              </a:path>
            </a:pathLst>
          </a:custGeom>
          <a:ln w="3175">
            <a:solidFill>
              <a:srgbClr val="D9D9D9"/>
            </a:solidFill>
          </a:ln>
        </p:spPr>
        <p:txBody>
          <a:bodyPr wrap="square" lIns="0" tIns="0" rIns="0" bIns="0" rtlCol="0"/>
          <a:lstStyle/>
          <a:p>
            <a:endParaRPr/>
          </a:p>
        </p:txBody>
      </p:sp>
      <p:sp>
        <p:nvSpPr>
          <p:cNvPr id="12" name="object 13"/>
          <p:cNvSpPr/>
          <p:nvPr/>
        </p:nvSpPr>
        <p:spPr>
          <a:xfrm>
            <a:off x="1166521" y="4006595"/>
            <a:ext cx="1219809" cy="640384"/>
          </a:xfrm>
          <a:prstGeom prst="rect">
            <a:avLst/>
          </a:prstGeom>
          <a:blipFill>
            <a:blip r:embed="rId3" cstate="print"/>
            <a:stretch>
              <a:fillRect/>
            </a:stretch>
          </a:blipFill>
        </p:spPr>
        <p:txBody>
          <a:bodyPr wrap="square" lIns="0" tIns="0" rIns="0" bIns="0" rtlCol="0"/>
          <a:lstStyle/>
          <a:p>
            <a:endParaRPr/>
          </a:p>
        </p:txBody>
      </p:sp>
      <p:sp>
        <p:nvSpPr>
          <p:cNvPr id="13" name="Rectangle 12"/>
          <p:cNvSpPr/>
          <p:nvPr/>
        </p:nvSpPr>
        <p:spPr>
          <a:xfrm>
            <a:off x="750722" y="3613404"/>
            <a:ext cx="1403603" cy="143891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bject 14"/>
          <p:cNvSpPr/>
          <p:nvPr/>
        </p:nvSpPr>
        <p:spPr>
          <a:xfrm>
            <a:off x="1081431" y="3920993"/>
            <a:ext cx="1414495" cy="811588"/>
          </a:xfrm>
          <a:prstGeom prst="rect">
            <a:avLst/>
          </a:prstGeom>
          <a:blipFill>
            <a:blip r:embed="rId4" cstate="print"/>
            <a:stretch>
              <a:fillRect/>
            </a:stretch>
          </a:blipFill>
        </p:spPr>
        <p:txBody>
          <a:bodyPr wrap="square" lIns="0" tIns="0" rIns="0" bIns="0" rtlCol="0"/>
          <a:lstStyle/>
          <a:p>
            <a:endParaRPr/>
          </a:p>
        </p:txBody>
      </p:sp>
      <p:sp>
        <p:nvSpPr>
          <p:cNvPr id="2" name="TextBox 1"/>
          <p:cNvSpPr txBox="1"/>
          <p:nvPr/>
        </p:nvSpPr>
        <p:spPr>
          <a:xfrm>
            <a:off x="2181418" y="3849733"/>
            <a:ext cx="6171336" cy="954107"/>
          </a:xfrm>
          <a:prstGeom prst="rect">
            <a:avLst/>
          </a:prstGeom>
          <a:noFill/>
        </p:spPr>
        <p:txBody>
          <a:bodyPr wrap="square" rtlCol="0">
            <a:spAutoFit/>
          </a:bodyPr>
          <a:lstStyle/>
          <a:p>
            <a:r>
              <a:rPr lang="en-IN" sz="2000" b="1" dirty="0"/>
              <a:t>Visit: </a:t>
            </a:r>
            <a:r>
              <a:rPr lang="en-IN" b="1" dirty="0">
                <a:hlinkClick r:id="rId5"/>
              </a:rPr>
              <a:t>https://</a:t>
            </a:r>
            <a:r>
              <a:rPr lang="en-IN" b="1" dirty="0" smtClean="0">
                <a:hlinkClick r:id="rId5"/>
              </a:rPr>
              <a:t>colab.research.google.com/drive/1arAJnnTn0wI3KoSSJHg_Hjw40VPPMtP0</a:t>
            </a:r>
            <a:endParaRPr lang="en-IN" b="1" dirty="0" smtClean="0"/>
          </a:p>
        </p:txBody>
      </p:sp>
    </p:spTree>
    <p:extLst>
      <p:ext uri="{BB962C8B-B14F-4D97-AF65-F5344CB8AC3E}">
        <p14:creationId xmlns:p14="http://schemas.microsoft.com/office/powerpoint/2010/main" val="1620012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192020"/>
          </a:xfrm>
          <a:custGeom>
            <a:avLst/>
            <a:gdLst/>
            <a:ahLst/>
            <a:cxnLst/>
            <a:rect l="l" t="t" r="r" b="b"/>
            <a:pathLst>
              <a:path w="9144000" h="2192020">
                <a:moveTo>
                  <a:pt x="0" y="2191512"/>
                </a:moveTo>
                <a:lnTo>
                  <a:pt x="9144000" y="2191512"/>
                </a:lnTo>
                <a:lnTo>
                  <a:pt x="9144000" y="0"/>
                </a:lnTo>
                <a:lnTo>
                  <a:pt x="0" y="0"/>
                </a:lnTo>
                <a:lnTo>
                  <a:pt x="0" y="2191512"/>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601471"/>
            <a:ext cx="1559560" cy="391160"/>
          </a:xfrm>
          <a:prstGeom prst="rect">
            <a:avLst/>
          </a:prstGeom>
        </p:spPr>
        <p:txBody>
          <a:bodyPr vert="horz" wrap="square" lIns="0" tIns="12700" rIns="0" bIns="0" rtlCol="0">
            <a:spAutoFit/>
          </a:bodyPr>
          <a:lstStyle/>
          <a:p>
            <a:pPr marL="12700">
              <a:lnSpc>
                <a:spcPct val="100000"/>
              </a:lnSpc>
              <a:spcBef>
                <a:spcPts val="100"/>
              </a:spcBef>
            </a:pPr>
            <a:r>
              <a:rPr spc="-5" dirty="0"/>
              <a:t>T</a:t>
            </a:r>
            <a:r>
              <a:rPr spc="5" dirty="0"/>
              <a:t>a</a:t>
            </a:r>
            <a:r>
              <a:rPr spc="-5" dirty="0"/>
              <a:t>k</a:t>
            </a:r>
            <a:r>
              <a:rPr spc="-45" dirty="0"/>
              <a:t>e</a:t>
            </a:r>
            <a:r>
              <a:rPr spc="5" dirty="0"/>
              <a:t>a</a:t>
            </a:r>
            <a:r>
              <a:rPr spc="-5" dirty="0"/>
              <a:t>w</a:t>
            </a:r>
            <a:r>
              <a:rPr spc="-10" dirty="0"/>
              <a:t>ays</a:t>
            </a:r>
          </a:p>
        </p:txBody>
      </p:sp>
      <p:sp>
        <p:nvSpPr>
          <p:cNvPr id="5" name="object 5"/>
          <p:cNvSpPr/>
          <p:nvPr/>
        </p:nvSpPr>
        <p:spPr>
          <a:xfrm>
            <a:off x="664463" y="1527047"/>
            <a:ext cx="7815833" cy="126263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859279" y="1559052"/>
            <a:ext cx="6567170" cy="1152525"/>
          </a:xfrm>
          <a:custGeom>
            <a:avLst/>
            <a:gdLst/>
            <a:ahLst/>
            <a:cxnLst/>
            <a:rect l="l" t="t" r="r" b="b"/>
            <a:pathLst>
              <a:path w="6567170" h="1152525">
                <a:moveTo>
                  <a:pt x="0" y="1152144"/>
                </a:moveTo>
                <a:lnTo>
                  <a:pt x="6566916" y="1152144"/>
                </a:lnTo>
                <a:lnTo>
                  <a:pt x="6566916" y="0"/>
                </a:lnTo>
                <a:lnTo>
                  <a:pt x="0" y="0"/>
                </a:lnTo>
                <a:lnTo>
                  <a:pt x="0" y="1152144"/>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1152525"/>
          </a:xfrm>
          <a:custGeom>
            <a:avLst/>
            <a:gdLst/>
            <a:ahLst/>
            <a:cxnLst/>
            <a:rect l="l" t="t" r="r" b="b"/>
            <a:pathLst>
              <a:path w="7705725" h="1152525">
                <a:moveTo>
                  <a:pt x="0" y="1152144"/>
                </a:moveTo>
                <a:lnTo>
                  <a:pt x="7705344" y="1152144"/>
                </a:lnTo>
                <a:lnTo>
                  <a:pt x="7705344" y="0"/>
                </a:lnTo>
                <a:lnTo>
                  <a:pt x="0" y="0"/>
                </a:lnTo>
                <a:lnTo>
                  <a:pt x="0" y="1152144"/>
                </a:lnTo>
                <a:close/>
              </a:path>
            </a:pathLst>
          </a:custGeom>
          <a:ln w="3175">
            <a:solidFill>
              <a:srgbClr val="D9D9D9"/>
            </a:solidFill>
          </a:ln>
        </p:spPr>
        <p:txBody>
          <a:bodyPr wrap="square" lIns="0" tIns="0" rIns="0" bIns="0" rtlCol="0"/>
          <a:lstStyle/>
          <a:p>
            <a:endParaRPr/>
          </a:p>
        </p:txBody>
      </p:sp>
      <p:sp>
        <p:nvSpPr>
          <p:cNvPr id="8" name="object 8"/>
          <p:cNvSpPr txBox="1"/>
          <p:nvPr/>
        </p:nvSpPr>
        <p:spPr>
          <a:xfrm>
            <a:off x="1859025" y="1889981"/>
            <a:ext cx="6565900" cy="549509"/>
          </a:xfrm>
          <a:prstGeom prst="rect">
            <a:avLst/>
          </a:prstGeom>
        </p:spPr>
        <p:txBody>
          <a:bodyPr vert="horz" wrap="square" lIns="0" tIns="13335" rIns="0" bIns="0" rtlCol="0">
            <a:spAutoFit/>
          </a:bodyPr>
          <a:lstStyle/>
          <a:p>
            <a:pPr marL="219710">
              <a:lnSpc>
                <a:spcPct val="100000"/>
              </a:lnSpc>
              <a:spcBef>
                <a:spcPts val="105"/>
              </a:spcBef>
            </a:pPr>
            <a:r>
              <a:rPr lang="en-IN" sz="1700" spc="5" dirty="0" smtClean="0">
                <a:solidFill>
                  <a:srgbClr val="434343"/>
                </a:solidFill>
                <a:latin typeface="Arial"/>
                <a:cs typeface="Arial"/>
              </a:rPr>
              <a:t>Humans are genius!!!</a:t>
            </a:r>
          </a:p>
          <a:p>
            <a:pPr marL="219710">
              <a:lnSpc>
                <a:spcPct val="100000"/>
              </a:lnSpc>
              <a:spcBef>
                <a:spcPts val="105"/>
              </a:spcBef>
            </a:pPr>
            <a:r>
              <a:rPr sz="1700" spc="5" dirty="0" smtClean="0">
                <a:solidFill>
                  <a:srgbClr val="434343"/>
                </a:solidFill>
                <a:latin typeface="Arial"/>
                <a:cs typeface="Arial"/>
              </a:rPr>
              <a:t>Machines</a:t>
            </a:r>
            <a:r>
              <a:rPr sz="1700" spc="-120" dirty="0" smtClean="0">
                <a:solidFill>
                  <a:srgbClr val="434343"/>
                </a:solidFill>
                <a:latin typeface="Arial"/>
                <a:cs typeface="Arial"/>
              </a:rPr>
              <a:t> </a:t>
            </a:r>
            <a:r>
              <a:rPr sz="1700" spc="40" dirty="0">
                <a:solidFill>
                  <a:srgbClr val="434343"/>
                </a:solidFill>
                <a:latin typeface="Arial"/>
                <a:cs typeface="Arial"/>
              </a:rPr>
              <a:t>that</a:t>
            </a:r>
            <a:r>
              <a:rPr sz="1700" spc="-70" dirty="0">
                <a:solidFill>
                  <a:srgbClr val="434343"/>
                </a:solidFill>
                <a:latin typeface="Arial"/>
                <a:cs typeface="Arial"/>
              </a:rPr>
              <a:t> </a:t>
            </a:r>
            <a:r>
              <a:rPr sz="1700" spc="-20" dirty="0">
                <a:solidFill>
                  <a:srgbClr val="F57B00"/>
                </a:solidFill>
                <a:latin typeface="Arial"/>
                <a:cs typeface="Arial"/>
              </a:rPr>
              <a:t>learn</a:t>
            </a:r>
            <a:r>
              <a:rPr sz="1700" spc="-80" dirty="0">
                <a:solidFill>
                  <a:srgbClr val="F57B00"/>
                </a:solidFill>
                <a:latin typeface="Arial"/>
                <a:cs typeface="Arial"/>
              </a:rPr>
              <a:t> </a:t>
            </a:r>
            <a:r>
              <a:rPr sz="1700" spc="50" dirty="0">
                <a:solidFill>
                  <a:srgbClr val="F57B00"/>
                </a:solidFill>
                <a:latin typeface="Arial"/>
                <a:cs typeface="Arial"/>
              </a:rPr>
              <a:t>to</a:t>
            </a:r>
            <a:r>
              <a:rPr sz="1700" spc="-80" dirty="0">
                <a:solidFill>
                  <a:srgbClr val="F57B00"/>
                </a:solidFill>
                <a:latin typeface="Arial"/>
                <a:cs typeface="Arial"/>
              </a:rPr>
              <a:t> </a:t>
            </a:r>
            <a:r>
              <a:rPr sz="1700" spc="-5" dirty="0">
                <a:solidFill>
                  <a:srgbClr val="F57B00"/>
                </a:solidFill>
                <a:latin typeface="Arial"/>
                <a:cs typeface="Arial"/>
              </a:rPr>
              <a:t>represent</a:t>
            </a:r>
            <a:r>
              <a:rPr sz="1700" spc="-125" dirty="0">
                <a:solidFill>
                  <a:srgbClr val="F57B00"/>
                </a:solidFill>
                <a:latin typeface="Arial"/>
                <a:cs typeface="Arial"/>
              </a:rPr>
              <a:t> </a:t>
            </a:r>
            <a:r>
              <a:rPr sz="1700" spc="10" dirty="0">
                <a:solidFill>
                  <a:srgbClr val="F57B00"/>
                </a:solidFill>
                <a:latin typeface="Arial"/>
                <a:cs typeface="Arial"/>
              </a:rPr>
              <a:t>the</a:t>
            </a:r>
            <a:r>
              <a:rPr sz="1700" spc="-80" dirty="0">
                <a:solidFill>
                  <a:srgbClr val="F57B00"/>
                </a:solidFill>
                <a:latin typeface="Arial"/>
                <a:cs typeface="Arial"/>
              </a:rPr>
              <a:t> </a:t>
            </a:r>
            <a:r>
              <a:rPr sz="1700" spc="15" dirty="0">
                <a:solidFill>
                  <a:srgbClr val="F57B00"/>
                </a:solidFill>
                <a:latin typeface="Arial"/>
                <a:cs typeface="Arial"/>
              </a:rPr>
              <a:t>world</a:t>
            </a:r>
            <a:r>
              <a:rPr sz="1700" spc="-80" dirty="0">
                <a:solidFill>
                  <a:srgbClr val="F57B00"/>
                </a:solidFill>
                <a:latin typeface="Arial"/>
                <a:cs typeface="Arial"/>
              </a:rPr>
              <a:t> </a:t>
            </a:r>
            <a:r>
              <a:rPr sz="1700" spc="45" dirty="0">
                <a:solidFill>
                  <a:srgbClr val="434343"/>
                </a:solidFill>
                <a:latin typeface="Arial"/>
                <a:cs typeface="Arial"/>
              </a:rPr>
              <a:t>from</a:t>
            </a:r>
            <a:r>
              <a:rPr sz="1700" spc="-60" dirty="0">
                <a:solidFill>
                  <a:srgbClr val="434343"/>
                </a:solidFill>
                <a:latin typeface="Arial"/>
                <a:cs typeface="Arial"/>
              </a:rPr>
              <a:t> </a:t>
            </a:r>
            <a:r>
              <a:rPr sz="1700" spc="-25" dirty="0">
                <a:solidFill>
                  <a:srgbClr val="434343"/>
                </a:solidFill>
                <a:latin typeface="Arial"/>
                <a:cs typeface="Arial"/>
              </a:rPr>
              <a:t>experience.</a:t>
            </a:r>
            <a:endParaRPr sz="1700" dirty="0">
              <a:latin typeface="Arial"/>
              <a:cs typeface="Arial"/>
            </a:endParaRPr>
          </a:p>
        </p:txBody>
      </p:sp>
      <p:sp>
        <p:nvSpPr>
          <p:cNvPr id="10" name="object 10"/>
          <p:cNvSpPr/>
          <p:nvPr/>
        </p:nvSpPr>
        <p:spPr>
          <a:xfrm>
            <a:off x="664463" y="2795016"/>
            <a:ext cx="7815833" cy="1262634"/>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850135" y="2827020"/>
            <a:ext cx="6576059" cy="1152525"/>
          </a:xfrm>
          <a:custGeom>
            <a:avLst/>
            <a:gdLst/>
            <a:ahLst/>
            <a:cxnLst/>
            <a:rect l="l" t="t" r="r" b="b"/>
            <a:pathLst>
              <a:path w="6576059" h="1152525">
                <a:moveTo>
                  <a:pt x="0" y="1152143"/>
                </a:moveTo>
                <a:lnTo>
                  <a:pt x="6576059" y="1152143"/>
                </a:lnTo>
                <a:lnTo>
                  <a:pt x="6576059" y="0"/>
                </a:lnTo>
                <a:lnTo>
                  <a:pt x="0" y="0"/>
                </a:lnTo>
                <a:lnTo>
                  <a:pt x="0" y="1152143"/>
                </a:lnTo>
                <a:close/>
              </a:path>
            </a:pathLst>
          </a:custGeom>
          <a:solidFill>
            <a:srgbClr val="FFFFFF"/>
          </a:solidFill>
        </p:spPr>
        <p:txBody>
          <a:bodyPr wrap="square" lIns="0" tIns="0" rIns="0" bIns="0" rtlCol="0"/>
          <a:lstStyle/>
          <a:p>
            <a:endParaRPr/>
          </a:p>
        </p:txBody>
      </p:sp>
      <p:sp>
        <p:nvSpPr>
          <p:cNvPr id="12" name="object 12"/>
          <p:cNvSpPr/>
          <p:nvPr/>
        </p:nvSpPr>
        <p:spPr>
          <a:xfrm>
            <a:off x="720851" y="2827020"/>
            <a:ext cx="7705725" cy="1152525"/>
          </a:xfrm>
          <a:custGeom>
            <a:avLst/>
            <a:gdLst/>
            <a:ahLst/>
            <a:cxnLst/>
            <a:rect l="l" t="t" r="r" b="b"/>
            <a:pathLst>
              <a:path w="7705725" h="1152525">
                <a:moveTo>
                  <a:pt x="0" y="1152143"/>
                </a:moveTo>
                <a:lnTo>
                  <a:pt x="7705344" y="1152143"/>
                </a:lnTo>
                <a:lnTo>
                  <a:pt x="7705344" y="0"/>
                </a:lnTo>
                <a:lnTo>
                  <a:pt x="0" y="0"/>
                </a:lnTo>
                <a:lnTo>
                  <a:pt x="0" y="1152143"/>
                </a:lnTo>
                <a:close/>
              </a:path>
            </a:pathLst>
          </a:custGeom>
          <a:ln w="3175">
            <a:solidFill>
              <a:srgbClr val="D9D9D9"/>
            </a:solidFill>
          </a:ln>
        </p:spPr>
        <p:txBody>
          <a:bodyPr wrap="square" lIns="0" tIns="0" rIns="0" bIns="0" rtlCol="0"/>
          <a:lstStyle/>
          <a:p>
            <a:endParaRPr/>
          </a:p>
        </p:txBody>
      </p:sp>
      <p:sp>
        <p:nvSpPr>
          <p:cNvPr id="13" name="object 13"/>
          <p:cNvSpPr txBox="1"/>
          <p:nvPr/>
        </p:nvSpPr>
        <p:spPr>
          <a:xfrm>
            <a:off x="1850135" y="3118180"/>
            <a:ext cx="6574790" cy="545465"/>
          </a:xfrm>
          <a:prstGeom prst="rect">
            <a:avLst/>
          </a:prstGeom>
        </p:spPr>
        <p:txBody>
          <a:bodyPr vert="horz" wrap="square" lIns="0" tIns="13335" rIns="0" bIns="0" rtlCol="0">
            <a:spAutoFit/>
          </a:bodyPr>
          <a:lstStyle/>
          <a:p>
            <a:pPr marL="229235">
              <a:lnSpc>
                <a:spcPct val="100000"/>
              </a:lnSpc>
              <a:spcBef>
                <a:spcPts val="105"/>
              </a:spcBef>
            </a:pPr>
            <a:r>
              <a:rPr sz="1700" spc="-60" dirty="0">
                <a:solidFill>
                  <a:srgbClr val="434343"/>
                </a:solidFill>
                <a:latin typeface="Arial"/>
                <a:cs typeface="Arial"/>
              </a:rPr>
              <a:t>Deep</a:t>
            </a:r>
            <a:r>
              <a:rPr sz="1700" spc="-105" dirty="0">
                <a:solidFill>
                  <a:srgbClr val="434343"/>
                </a:solidFill>
                <a:latin typeface="Arial"/>
                <a:cs typeface="Arial"/>
              </a:rPr>
              <a:t> </a:t>
            </a:r>
            <a:r>
              <a:rPr sz="1700" spc="-20" dirty="0">
                <a:solidFill>
                  <a:srgbClr val="434343"/>
                </a:solidFill>
                <a:latin typeface="Arial"/>
                <a:cs typeface="Arial"/>
              </a:rPr>
              <a:t>Learning</a:t>
            </a:r>
            <a:r>
              <a:rPr sz="1700" spc="-80" dirty="0">
                <a:solidFill>
                  <a:srgbClr val="434343"/>
                </a:solidFill>
                <a:latin typeface="Arial"/>
                <a:cs typeface="Arial"/>
              </a:rPr>
              <a:t> </a:t>
            </a:r>
            <a:r>
              <a:rPr sz="1700" spc="10" dirty="0">
                <a:solidFill>
                  <a:srgbClr val="434343"/>
                </a:solidFill>
                <a:latin typeface="Arial"/>
                <a:cs typeface="Arial"/>
              </a:rPr>
              <a:t>is</a:t>
            </a:r>
            <a:r>
              <a:rPr sz="1700" spc="-55" dirty="0">
                <a:solidFill>
                  <a:srgbClr val="434343"/>
                </a:solidFill>
                <a:latin typeface="Arial"/>
                <a:cs typeface="Arial"/>
              </a:rPr>
              <a:t> </a:t>
            </a:r>
            <a:r>
              <a:rPr sz="1700" spc="5" dirty="0">
                <a:solidFill>
                  <a:srgbClr val="F57B00"/>
                </a:solidFill>
                <a:latin typeface="Arial"/>
                <a:cs typeface="Arial"/>
              </a:rPr>
              <a:t>no</a:t>
            </a:r>
            <a:r>
              <a:rPr sz="1700" spc="-55" dirty="0">
                <a:solidFill>
                  <a:srgbClr val="F57B00"/>
                </a:solidFill>
                <a:latin typeface="Arial"/>
                <a:cs typeface="Arial"/>
              </a:rPr>
              <a:t> </a:t>
            </a:r>
            <a:r>
              <a:rPr sz="1700" dirty="0">
                <a:solidFill>
                  <a:srgbClr val="F57B00"/>
                </a:solidFill>
                <a:latin typeface="Arial"/>
                <a:cs typeface="Arial"/>
              </a:rPr>
              <a:t>magic!</a:t>
            </a:r>
            <a:r>
              <a:rPr sz="1700" spc="-85" dirty="0">
                <a:solidFill>
                  <a:srgbClr val="F57B00"/>
                </a:solidFill>
                <a:latin typeface="Arial"/>
                <a:cs typeface="Arial"/>
              </a:rPr>
              <a:t> </a:t>
            </a:r>
            <a:r>
              <a:rPr sz="1700" spc="45" dirty="0">
                <a:solidFill>
                  <a:srgbClr val="434343"/>
                </a:solidFill>
                <a:latin typeface="Arial"/>
                <a:cs typeface="Arial"/>
              </a:rPr>
              <a:t>Just</a:t>
            </a:r>
            <a:r>
              <a:rPr sz="1700" spc="-80" dirty="0">
                <a:solidFill>
                  <a:srgbClr val="434343"/>
                </a:solidFill>
                <a:latin typeface="Arial"/>
                <a:cs typeface="Arial"/>
              </a:rPr>
              <a:t> </a:t>
            </a:r>
            <a:r>
              <a:rPr sz="1700" spc="30" dirty="0">
                <a:solidFill>
                  <a:srgbClr val="434343"/>
                </a:solidFill>
                <a:latin typeface="Arial"/>
                <a:cs typeface="Arial"/>
              </a:rPr>
              <a:t>statistics</a:t>
            </a:r>
            <a:r>
              <a:rPr sz="1700" spc="-90" dirty="0">
                <a:solidFill>
                  <a:srgbClr val="434343"/>
                </a:solidFill>
                <a:latin typeface="Arial"/>
                <a:cs typeface="Arial"/>
              </a:rPr>
              <a:t> </a:t>
            </a:r>
            <a:r>
              <a:rPr sz="1700" dirty="0">
                <a:solidFill>
                  <a:srgbClr val="434343"/>
                </a:solidFill>
                <a:latin typeface="Arial"/>
                <a:cs typeface="Arial"/>
              </a:rPr>
              <a:t>in</a:t>
            </a:r>
            <a:r>
              <a:rPr sz="1700" spc="-85" dirty="0">
                <a:solidFill>
                  <a:srgbClr val="434343"/>
                </a:solidFill>
                <a:latin typeface="Arial"/>
                <a:cs typeface="Arial"/>
              </a:rPr>
              <a:t> </a:t>
            </a:r>
            <a:r>
              <a:rPr sz="1700" spc="-30" dirty="0">
                <a:solidFill>
                  <a:srgbClr val="434343"/>
                </a:solidFill>
                <a:latin typeface="Arial"/>
                <a:cs typeface="Arial"/>
              </a:rPr>
              <a:t>a</a:t>
            </a:r>
            <a:r>
              <a:rPr sz="1700" spc="-45" dirty="0">
                <a:solidFill>
                  <a:srgbClr val="434343"/>
                </a:solidFill>
                <a:latin typeface="Arial"/>
                <a:cs typeface="Arial"/>
              </a:rPr>
              <a:t> </a:t>
            </a:r>
            <a:r>
              <a:rPr sz="1700" spc="-5" dirty="0">
                <a:solidFill>
                  <a:srgbClr val="434343"/>
                </a:solidFill>
                <a:latin typeface="Arial"/>
                <a:cs typeface="Arial"/>
              </a:rPr>
              <a:t>black</a:t>
            </a:r>
            <a:r>
              <a:rPr sz="1700" spc="-85" dirty="0">
                <a:solidFill>
                  <a:srgbClr val="434343"/>
                </a:solidFill>
                <a:latin typeface="Arial"/>
                <a:cs typeface="Arial"/>
              </a:rPr>
              <a:t> </a:t>
            </a:r>
            <a:r>
              <a:rPr sz="1700" spc="-40" dirty="0">
                <a:solidFill>
                  <a:srgbClr val="434343"/>
                </a:solidFill>
                <a:latin typeface="Arial"/>
                <a:cs typeface="Arial"/>
              </a:rPr>
              <a:t>box,</a:t>
            </a:r>
            <a:r>
              <a:rPr sz="1700" spc="-80" dirty="0">
                <a:solidFill>
                  <a:srgbClr val="434343"/>
                </a:solidFill>
                <a:latin typeface="Arial"/>
                <a:cs typeface="Arial"/>
              </a:rPr>
              <a:t> </a:t>
            </a:r>
            <a:r>
              <a:rPr sz="1700" spc="35" dirty="0">
                <a:solidFill>
                  <a:srgbClr val="434343"/>
                </a:solidFill>
                <a:latin typeface="Arial"/>
                <a:cs typeface="Arial"/>
              </a:rPr>
              <a:t>but</a:t>
            </a:r>
            <a:endParaRPr sz="1700" dirty="0">
              <a:latin typeface="Arial"/>
              <a:cs typeface="Arial"/>
            </a:endParaRPr>
          </a:p>
          <a:p>
            <a:pPr marL="229235">
              <a:lnSpc>
                <a:spcPct val="100000"/>
              </a:lnSpc>
              <a:spcBef>
                <a:spcPts val="5"/>
              </a:spcBef>
            </a:pPr>
            <a:r>
              <a:rPr sz="1700" spc="-5" dirty="0">
                <a:solidFill>
                  <a:srgbClr val="434343"/>
                </a:solidFill>
                <a:latin typeface="Arial"/>
                <a:cs typeface="Arial"/>
              </a:rPr>
              <a:t>exceptional</a:t>
            </a:r>
            <a:r>
              <a:rPr sz="1700" spc="-145" dirty="0">
                <a:solidFill>
                  <a:srgbClr val="434343"/>
                </a:solidFill>
                <a:latin typeface="Arial"/>
                <a:cs typeface="Arial"/>
              </a:rPr>
              <a:t> </a:t>
            </a:r>
            <a:r>
              <a:rPr sz="1700" spc="5" dirty="0">
                <a:solidFill>
                  <a:srgbClr val="434343"/>
                </a:solidFill>
                <a:latin typeface="Arial"/>
                <a:cs typeface="Arial"/>
              </a:rPr>
              <a:t>effective</a:t>
            </a:r>
            <a:r>
              <a:rPr sz="1700" spc="-105" dirty="0">
                <a:solidFill>
                  <a:srgbClr val="434343"/>
                </a:solidFill>
                <a:latin typeface="Arial"/>
                <a:cs typeface="Arial"/>
              </a:rPr>
              <a:t> </a:t>
            </a:r>
            <a:r>
              <a:rPr sz="1700" spc="30" dirty="0">
                <a:solidFill>
                  <a:srgbClr val="434343"/>
                </a:solidFill>
                <a:latin typeface="Arial"/>
                <a:cs typeface="Arial"/>
              </a:rPr>
              <a:t>at</a:t>
            </a:r>
            <a:r>
              <a:rPr sz="1700" spc="-65" dirty="0">
                <a:solidFill>
                  <a:srgbClr val="434343"/>
                </a:solidFill>
                <a:latin typeface="Arial"/>
                <a:cs typeface="Arial"/>
              </a:rPr>
              <a:t> </a:t>
            </a:r>
            <a:r>
              <a:rPr sz="1700" spc="-10" dirty="0">
                <a:solidFill>
                  <a:srgbClr val="434343"/>
                </a:solidFill>
                <a:latin typeface="Arial"/>
                <a:cs typeface="Arial"/>
              </a:rPr>
              <a:t>learning</a:t>
            </a:r>
            <a:r>
              <a:rPr sz="1700" spc="-85" dirty="0">
                <a:solidFill>
                  <a:srgbClr val="434343"/>
                </a:solidFill>
                <a:latin typeface="Arial"/>
                <a:cs typeface="Arial"/>
              </a:rPr>
              <a:t> </a:t>
            </a:r>
            <a:r>
              <a:rPr sz="1700" spc="5" dirty="0">
                <a:solidFill>
                  <a:srgbClr val="434343"/>
                </a:solidFill>
                <a:latin typeface="Arial"/>
                <a:cs typeface="Arial"/>
              </a:rPr>
              <a:t>patterns.</a:t>
            </a:r>
            <a:endParaRPr sz="1700" dirty="0">
              <a:latin typeface="Arial"/>
              <a:cs typeface="Arial"/>
            </a:endParaRPr>
          </a:p>
        </p:txBody>
      </p:sp>
      <p:sp>
        <p:nvSpPr>
          <p:cNvPr id="15" name="object 15"/>
          <p:cNvSpPr/>
          <p:nvPr/>
        </p:nvSpPr>
        <p:spPr>
          <a:xfrm>
            <a:off x="664463" y="4050791"/>
            <a:ext cx="7815833" cy="1262634"/>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859279" y="4082796"/>
            <a:ext cx="6567170" cy="1152525"/>
          </a:xfrm>
          <a:custGeom>
            <a:avLst/>
            <a:gdLst/>
            <a:ahLst/>
            <a:cxnLst/>
            <a:rect l="l" t="t" r="r" b="b"/>
            <a:pathLst>
              <a:path w="6567170" h="1152525">
                <a:moveTo>
                  <a:pt x="0" y="1152143"/>
                </a:moveTo>
                <a:lnTo>
                  <a:pt x="6566916" y="1152143"/>
                </a:lnTo>
                <a:lnTo>
                  <a:pt x="6566916" y="0"/>
                </a:lnTo>
                <a:lnTo>
                  <a:pt x="0" y="0"/>
                </a:lnTo>
                <a:lnTo>
                  <a:pt x="0" y="1152143"/>
                </a:lnTo>
                <a:close/>
              </a:path>
            </a:pathLst>
          </a:custGeom>
          <a:solidFill>
            <a:srgbClr val="FFFFFF"/>
          </a:solidFill>
        </p:spPr>
        <p:txBody>
          <a:bodyPr wrap="square" lIns="0" tIns="0" rIns="0" bIns="0" rtlCol="0"/>
          <a:lstStyle/>
          <a:p>
            <a:endParaRPr/>
          </a:p>
        </p:txBody>
      </p:sp>
      <p:sp>
        <p:nvSpPr>
          <p:cNvPr id="17" name="object 17"/>
          <p:cNvSpPr/>
          <p:nvPr/>
        </p:nvSpPr>
        <p:spPr>
          <a:xfrm>
            <a:off x="720851" y="4082796"/>
            <a:ext cx="7705725" cy="1152525"/>
          </a:xfrm>
          <a:custGeom>
            <a:avLst/>
            <a:gdLst/>
            <a:ahLst/>
            <a:cxnLst/>
            <a:rect l="l" t="t" r="r" b="b"/>
            <a:pathLst>
              <a:path w="7705725" h="1152525">
                <a:moveTo>
                  <a:pt x="0" y="1152143"/>
                </a:moveTo>
                <a:lnTo>
                  <a:pt x="7705344" y="1152143"/>
                </a:lnTo>
                <a:lnTo>
                  <a:pt x="7705344" y="0"/>
                </a:lnTo>
                <a:lnTo>
                  <a:pt x="0" y="0"/>
                </a:lnTo>
                <a:lnTo>
                  <a:pt x="0" y="1152143"/>
                </a:lnTo>
                <a:close/>
              </a:path>
            </a:pathLst>
          </a:custGeom>
          <a:ln w="3175">
            <a:solidFill>
              <a:srgbClr val="D9D9D9"/>
            </a:solidFill>
          </a:ln>
        </p:spPr>
        <p:txBody>
          <a:bodyPr wrap="square" lIns="0" tIns="0" rIns="0" bIns="0" rtlCol="0"/>
          <a:lstStyle/>
          <a:p>
            <a:endParaRPr/>
          </a:p>
        </p:txBody>
      </p:sp>
      <p:sp>
        <p:nvSpPr>
          <p:cNvPr id="18" name="object 18"/>
          <p:cNvSpPr txBox="1"/>
          <p:nvPr/>
        </p:nvSpPr>
        <p:spPr>
          <a:xfrm>
            <a:off x="1859025" y="4396991"/>
            <a:ext cx="6565900" cy="534121"/>
          </a:xfrm>
          <a:prstGeom prst="rect">
            <a:avLst/>
          </a:prstGeom>
        </p:spPr>
        <p:txBody>
          <a:bodyPr vert="horz" wrap="square" lIns="0" tIns="13335" rIns="0" bIns="0" rtlCol="0">
            <a:spAutoFit/>
          </a:bodyPr>
          <a:lstStyle/>
          <a:p>
            <a:pPr marL="219710">
              <a:lnSpc>
                <a:spcPct val="100000"/>
              </a:lnSpc>
              <a:spcBef>
                <a:spcPts val="105"/>
              </a:spcBef>
            </a:pPr>
            <a:r>
              <a:rPr sz="1700" spc="5" dirty="0">
                <a:solidFill>
                  <a:srgbClr val="434343"/>
                </a:solidFill>
                <a:latin typeface="Arial"/>
                <a:cs typeface="Arial"/>
              </a:rPr>
              <a:t>We haven’t figured out </a:t>
            </a:r>
            <a:r>
              <a:rPr sz="1600" spc="10" dirty="0">
                <a:solidFill>
                  <a:srgbClr val="F57B00"/>
                </a:solidFill>
                <a:latin typeface="Arial"/>
                <a:cs typeface="Arial"/>
              </a:rPr>
              <a:t>creativity </a:t>
            </a:r>
            <a:r>
              <a:rPr sz="1600" spc="-10" dirty="0">
                <a:solidFill>
                  <a:srgbClr val="434343"/>
                </a:solidFill>
                <a:latin typeface="Arial"/>
                <a:cs typeface="Arial"/>
              </a:rPr>
              <a:t>and</a:t>
            </a:r>
            <a:r>
              <a:rPr sz="1600" spc="-40" dirty="0">
                <a:solidFill>
                  <a:srgbClr val="434343"/>
                </a:solidFill>
                <a:latin typeface="Arial"/>
                <a:cs typeface="Arial"/>
              </a:rPr>
              <a:t> </a:t>
            </a:r>
            <a:r>
              <a:rPr sz="1600" spc="-5" dirty="0">
                <a:solidFill>
                  <a:srgbClr val="F57B00"/>
                </a:solidFill>
                <a:latin typeface="Arial"/>
                <a:cs typeface="Arial"/>
              </a:rPr>
              <a:t>human-empathy</a:t>
            </a:r>
            <a:r>
              <a:rPr sz="1600" spc="-5" dirty="0" smtClean="0">
                <a:solidFill>
                  <a:srgbClr val="434343"/>
                </a:solidFill>
                <a:latin typeface="Arial"/>
                <a:cs typeface="Arial"/>
              </a:rPr>
              <a:t>.</a:t>
            </a:r>
            <a:endParaRPr lang="en-IN" sz="1600" spc="-5" dirty="0" smtClean="0">
              <a:solidFill>
                <a:srgbClr val="434343"/>
              </a:solidFill>
              <a:latin typeface="Arial"/>
              <a:cs typeface="Arial"/>
            </a:endParaRPr>
          </a:p>
          <a:p>
            <a:pPr marL="219710">
              <a:lnSpc>
                <a:spcPct val="100000"/>
              </a:lnSpc>
              <a:spcBef>
                <a:spcPts val="105"/>
              </a:spcBef>
            </a:pPr>
            <a:r>
              <a:rPr lang="en-IN" sz="1600" spc="-5" dirty="0" smtClean="0">
                <a:solidFill>
                  <a:srgbClr val="434343"/>
                </a:solidFill>
                <a:latin typeface="Arial"/>
                <a:cs typeface="Arial"/>
              </a:rPr>
              <a:t>Neural Networks are not the solution to every problem.</a:t>
            </a:r>
            <a:endParaRPr sz="1600" dirty="0">
              <a:latin typeface="Arial"/>
              <a:cs typeface="Arial"/>
            </a:endParaRPr>
          </a:p>
        </p:txBody>
      </p:sp>
      <p:sp>
        <p:nvSpPr>
          <p:cNvPr id="20" name="object 20"/>
          <p:cNvSpPr/>
          <p:nvPr/>
        </p:nvSpPr>
        <p:spPr>
          <a:xfrm>
            <a:off x="664463" y="5334000"/>
            <a:ext cx="7815833" cy="1262634"/>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1859279" y="5366003"/>
            <a:ext cx="6567170" cy="1152525"/>
          </a:xfrm>
          <a:custGeom>
            <a:avLst/>
            <a:gdLst/>
            <a:ahLst/>
            <a:cxnLst/>
            <a:rect l="l" t="t" r="r" b="b"/>
            <a:pathLst>
              <a:path w="6567170" h="1152525">
                <a:moveTo>
                  <a:pt x="0" y="1152144"/>
                </a:moveTo>
                <a:lnTo>
                  <a:pt x="6566916" y="1152144"/>
                </a:lnTo>
                <a:lnTo>
                  <a:pt x="6566916" y="0"/>
                </a:lnTo>
                <a:lnTo>
                  <a:pt x="0" y="0"/>
                </a:lnTo>
                <a:lnTo>
                  <a:pt x="0" y="1152144"/>
                </a:lnTo>
                <a:close/>
              </a:path>
            </a:pathLst>
          </a:custGeom>
          <a:solidFill>
            <a:srgbClr val="FFFFFF"/>
          </a:solidFill>
        </p:spPr>
        <p:txBody>
          <a:bodyPr wrap="square" lIns="0" tIns="0" rIns="0" bIns="0" rtlCol="0"/>
          <a:lstStyle/>
          <a:p>
            <a:endParaRPr/>
          </a:p>
        </p:txBody>
      </p:sp>
      <p:sp>
        <p:nvSpPr>
          <p:cNvPr id="22" name="object 22"/>
          <p:cNvSpPr/>
          <p:nvPr/>
        </p:nvSpPr>
        <p:spPr>
          <a:xfrm>
            <a:off x="720851" y="5366003"/>
            <a:ext cx="7705725" cy="1152525"/>
          </a:xfrm>
          <a:custGeom>
            <a:avLst/>
            <a:gdLst/>
            <a:ahLst/>
            <a:cxnLst/>
            <a:rect l="l" t="t" r="r" b="b"/>
            <a:pathLst>
              <a:path w="7705725" h="1152525">
                <a:moveTo>
                  <a:pt x="0" y="1152144"/>
                </a:moveTo>
                <a:lnTo>
                  <a:pt x="7705344" y="1152144"/>
                </a:lnTo>
                <a:lnTo>
                  <a:pt x="7705344" y="0"/>
                </a:lnTo>
                <a:lnTo>
                  <a:pt x="0" y="0"/>
                </a:lnTo>
                <a:lnTo>
                  <a:pt x="0" y="1152144"/>
                </a:lnTo>
                <a:close/>
              </a:path>
            </a:pathLst>
          </a:custGeom>
          <a:ln w="3175">
            <a:solidFill>
              <a:srgbClr val="D9D9D9"/>
            </a:solidFill>
          </a:ln>
        </p:spPr>
        <p:txBody>
          <a:bodyPr wrap="square" lIns="0" tIns="0" rIns="0" bIns="0" rtlCol="0"/>
          <a:lstStyle/>
          <a:p>
            <a:endParaRPr/>
          </a:p>
        </p:txBody>
      </p:sp>
      <p:sp>
        <p:nvSpPr>
          <p:cNvPr id="23" name="object 23"/>
          <p:cNvSpPr txBox="1"/>
          <p:nvPr/>
        </p:nvSpPr>
        <p:spPr>
          <a:xfrm>
            <a:off x="1859279" y="5676087"/>
            <a:ext cx="6565900" cy="514984"/>
          </a:xfrm>
          <a:prstGeom prst="rect">
            <a:avLst/>
          </a:prstGeom>
        </p:spPr>
        <p:txBody>
          <a:bodyPr vert="horz" wrap="square" lIns="0" tIns="13970" rIns="0" bIns="0" rtlCol="0">
            <a:spAutoFit/>
          </a:bodyPr>
          <a:lstStyle/>
          <a:p>
            <a:pPr marL="219710">
              <a:lnSpc>
                <a:spcPct val="100000"/>
              </a:lnSpc>
              <a:spcBef>
                <a:spcPts val="110"/>
              </a:spcBef>
            </a:pPr>
            <a:r>
              <a:rPr sz="1600" dirty="0">
                <a:solidFill>
                  <a:srgbClr val="434343"/>
                </a:solidFill>
                <a:latin typeface="Arial"/>
                <a:cs typeface="Arial"/>
              </a:rPr>
              <a:t>Transitioning</a:t>
            </a:r>
            <a:r>
              <a:rPr sz="1600" spc="-75" dirty="0">
                <a:solidFill>
                  <a:srgbClr val="434343"/>
                </a:solidFill>
                <a:latin typeface="Arial"/>
                <a:cs typeface="Arial"/>
              </a:rPr>
              <a:t> </a:t>
            </a:r>
            <a:r>
              <a:rPr sz="1600" spc="45" dirty="0">
                <a:solidFill>
                  <a:srgbClr val="434343"/>
                </a:solidFill>
                <a:latin typeface="Arial"/>
                <a:cs typeface="Arial"/>
              </a:rPr>
              <a:t>from</a:t>
            </a:r>
            <a:r>
              <a:rPr sz="1600" spc="-70" dirty="0">
                <a:solidFill>
                  <a:srgbClr val="434343"/>
                </a:solidFill>
                <a:latin typeface="Arial"/>
                <a:cs typeface="Arial"/>
              </a:rPr>
              <a:t> </a:t>
            </a:r>
            <a:r>
              <a:rPr sz="1600" spc="-10" dirty="0">
                <a:solidFill>
                  <a:srgbClr val="434343"/>
                </a:solidFill>
                <a:latin typeface="Arial"/>
                <a:cs typeface="Arial"/>
              </a:rPr>
              <a:t>research</a:t>
            </a:r>
            <a:r>
              <a:rPr sz="1600" spc="-114" dirty="0">
                <a:solidFill>
                  <a:srgbClr val="434343"/>
                </a:solidFill>
                <a:latin typeface="Arial"/>
                <a:cs typeface="Arial"/>
              </a:rPr>
              <a:t> </a:t>
            </a:r>
            <a:r>
              <a:rPr sz="1600" spc="40" dirty="0">
                <a:solidFill>
                  <a:srgbClr val="434343"/>
                </a:solidFill>
                <a:latin typeface="Arial"/>
                <a:cs typeface="Arial"/>
              </a:rPr>
              <a:t>to</a:t>
            </a:r>
            <a:r>
              <a:rPr sz="1600" spc="-75" dirty="0">
                <a:solidFill>
                  <a:srgbClr val="434343"/>
                </a:solidFill>
                <a:latin typeface="Arial"/>
                <a:cs typeface="Arial"/>
              </a:rPr>
              <a:t> </a:t>
            </a:r>
            <a:r>
              <a:rPr sz="1600" spc="5" dirty="0">
                <a:solidFill>
                  <a:srgbClr val="434343"/>
                </a:solidFill>
                <a:latin typeface="Arial"/>
                <a:cs typeface="Arial"/>
              </a:rPr>
              <a:t>consumer</a:t>
            </a:r>
            <a:r>
              <a:rPr sz="1600" spc="-50" dirty="0">
                <a:solidFill>
                  <a:srgbClr val="434343"/>
                </a:solidFill>
                <a:latin typeface="Arial"/>
                <a:cs typeface="Arial"/>
              </a:rPr>
              <a:t> </a:t>
            </a:r>
            <a:r>
              <a:rPr sz="1600" spc="5" dirty="0">
                <a:solidFill>
                  <a:srgbClr val="434343"/>
                </a:solidFill>
                <a:latin typeface="Arial"/>
                <a:cs typeface="Arial"/>
              </a:rPr>
              <a:t>products.</a:t>
            </a:r>
            <a:r>
              <a:rPr sz="1600" spc="-85" dirty="0">
                <a:solidFill>
                  <a:srgbClr val="434343"/>
                </a:solidFill>
                <a:latin typeface="Arial"/>
                <a:cs typeface="Arial"/>
              </a:rPr>
              <a:t> </a:t>
            </a:r>
            <a:r>
              <a:rPr sz="1600" spc="-15" dirty="0">
                <a:solidFill>
                  <a:srgbClr val="434343"/>
                </a:solidFill>
                <a:latin typeface="Arial"/>
                <a:cs typeface="Arial"/>
              </a:rPr>
              <a:t>Will</a:t>
            </a:r>
            <a:r>
              <a:rPr sz="1600" spc="-40" dirty="0">
                <a:solidFill>
                  <a:srgbClr val="434343"/>
                </a:solidFill>
                <a:latin typeface="Arial"/>
                <a:cs typeface="Arial"/>
              </a:rPr>
              <a:t> </a:t>
            </a:r>
            <a:r>
              <a:rPr sz="1600" spc="-5" dirty="0">
                <a:solidFill>
                  <a:srgbClr val="434343"/>
                </a:solidFill>
                <a:latin typeface="Arial"/>
                <a:cs typeface="Arial"/>
              </a:rPr>
              <a:t>make</a:t>
            </a:r>
            <a:r>
              <a:rPr sz="1600" spc="-80" dirty="0">
                <a:solidFill>
                  <a:srgbClr val="434343"/>
                </a:solidFill>
                <a:latin typeface="Arial"/>
                <a:cs typeface="Arial"/>
              </a:rPr>
              <a:t> </a:t>
            </a:r>
            <a:r>
              <a:rPr sz="1600" spc="5" dirty="0">
                <a:solidFill>
                  <a:srgbClr val="434343"/>
                </a:solidFill>
                <a:latin typeface="Arial"/>
                <a:cs typeface="Arial"/>
              </a:rPr>
              <a:t>the</a:t>
            </a:r>
            <a:endParaRPr sz="1600">
              <a:latin typeface="Arial"/>
              <a:cs typeface="Arial"/>
            </a:endParaRPr>
          </a:p>
          <a:p>
            <a:pPr marL="219710">
              <a:lnSpc>
                <a:spcPct val="100000"/>
              </a:lnSpc>
            </a:pPr>
            <a:r>
              <a:rPr sz="1600" spc="15" dirty="0">
                <a:solidFill>
                  <a:srgbClr val="434343"/>
                </a:solidFill>
                <a:latin typeface="Arial"/>
                <a:cs typeface="Arial"/>
              </a:rPr>
              <a:t>tools</a:t>
            </a:r>
            <a:r>
              <a:rPr sz="1600" spc="-65" dirty="0">
                <a:solidFill>
                  <a:srgbClr val="434343"/>
                </a:solidFill>
                <a:latin typeface="Arial"/>
                <a:cs typeface="Arial"/>
              </a:rPr>
              <a:t> </a:t>
            </a:r>
            <a:r>
              <a:rPr sz="1600" spc="-5" dirty="0">
                <a:solidFill>
                  <a:srgbClr val="434343"/>
                </a:solidFill>
                <a:latin typeface="Arial"/>
                <a:cs typeface="Arial"/>
              </a:rPr>
              <a:t>you</a:t>
            </a:r>
            <a:r>
              <a:rPr sz="1600" spc="-70" dirty="0">
                <a:solidFill>
                  <a:srgbClr val="434343"/>
                </a:solidFill>
                <a:latin typeface="Arial"/>
                <a:cs typeface="Arial"/>
              </a:rPr>
              <a:t> </a:t>
            </a:r>
            <a:r>
              <a:rPr sz="1600" spc="-20" dirty="0">
                <a:solidFill>
                  <a:srgbClr val="434343"/>
                </a:solidFill>
                <a:latin typeface="Arial"/>
                <a:cs typeface="Arial"/>
              </a:rPr>
              <a:t>use</a:t>
            </a:r>
            <a:r>
              <a:rPr sz="1600" spc="-55" dirty="0">
                <a:solidFill>
                  <a:srgbClr val="434343"/>
                </a:solidFill>
                <a:latin typeface="Arial"/>
                <a:cs typeface="Arial"/>
              </a:rPr>
              <a:t> </a:t>
            </a:r>
            <a:r>
              <a:rPr sz="1600" spc="-25" dirty="0">
                <a:solidFill>
                  <a:srgbClr val="434343"/>
                </a:solidFill>
                <a:latin typeface="Arial"/>
                <a:cs typeface="Arial"/>
              </a:rPr>
              <a:t>every</a:t>
            </a:r>
            <a:r>
              <a:rPr sz="1600" spc="-105" dirty="0">
                <a:solidFill>
                  <a:srgbClr val="434343"/>
                </a:solidFill>
                <a:latin typeface="Arial"/>
                <a:cs typeface="Arial"/>
              </a:rPr>
              <a:t> </a:t>
            </a:r>
            <a:r>
              <a:rPr sz="1600" spc="-15" dirty="0">
                <a:solidFill>
                  <a:srgbClr val="434343"/>
                </a:solidFill>
                <a:latin typeface="Arial"/>
                <a:cs typeface="Arial"/>
              </a:rPr>
              <a:t>day</a:t>
            </a:r>
            <a:r>
              <a:rPr sz="1600" spc="-40" dirty="0">
                <a:solidFill>
                  <a:srgbClr val="434343"/>
                </a:solidFill>
                <a:latin typeface="Arial"/>
                <a:cs typeface="Arial"/>
              </a:rPr>
              <a:t> </a:t>
            </a:r>
            <a:r>
              <a:rPr sz="1600" spc="15" dirty="0">
                <a:solidFill>
                  <a:srgbClr val="F57B00"/>
                </a:solidFill>
                <a:latin typeface="Arial"/>
                <a:cs typeface="Arial"/>
              </a:rPr>
              <a:t>work</a:t>
            </a:r>
            <a:r>
              <a:rPr sz="1600" spc="-85" dirty="0">
                <a:solidFill>
                  <a:srgbClr val="F57B00"/>
                </a:solidFill>
                <a:latin typeface="Arial"/>
                <a:cs typeface="Arial"/>
              </a:rPr>
              <a:t> </a:t>
            </a:r>
            <a:r>
              <a:rPr sz="1600" spc="-15" dirty="0">
                <a:solidFill>
                  <a:srgbClr val="F57B00"/>
                </a:solidFill>
                <a:latin typeface="Arial"/>
                <a:cs typeface="Arial"/>
              </a:rPr>
              <a:t>better,</a:t>
            </a:r>
            <a:r>
              <a:rPr sz="1600" spc="-60" dirty="0">
                <a:solidFill>
                  <a:srgbClr val="F57B00"/>
                </a:solidFill>
                <a:latin typeface="Arial"/>
                <a:cs typeface="Arial"/>
              </a:rPr>
              <a:t> </a:t>
            </a:r>
            <a:r>
              <a:rPr sz="1600" spc="15" dirty="0">
                <a:solidFill>
                  <a:srgbClr val="F57B00"/>
                </a:solidFill>
                <a:latin typeface="Arial"/>
                <a:cs typeface="Arial"/>
              </a:rPr>
              <a:t>faster</a:t>
            </a:r>
            <a:r>
              <a:rPr sz="1600" spc="-60" dirty="0">
                <a:solidFill>
                  <a:srgbClr val="F57B00"/>
                </a:solidFill>
                <a:latin typeface="Arial"/>
                <a:cs typeface="Arial"/>
              </a:rPr>
              <a:t> </a:t>
            </a:r>
            <a:r>
              <a:rPr sz="1600" spc="-10" dirty="0">
                <a:solidFill>
                  <a:srgbClr val="F57B00"/>
                </a:solidFill>
                <a:latin typeface="Arial"/>
                <a:cs typeface="Arial"/>
              </a:rPr>
              <a:t>and</a:t>
            </a:r>
            <a:r>
              <a:rPr sz="1600" spc="-70" dirty="0">
                <a:solidFill>
                  <a:srgbClr val="F57B00"/>
                </a:solidFill>
                <a:latin typeface="Arial"/>
                <a:cs typeface="Arial"/>
              </a:rPr>
              <a:t> </a:t>
            </a:r>
            <a:r>
              <a:rPr sz="1600" spc="5" dirty="0">
                <a:solidFill>
                  <a:srgbClr val="F57B00"/>
                </a:solidFill>
                <a:latin typeface="Arial"/>
                <a:cs typeface="Arial"/>
              </a:rPr>
              <a:t>smarter.</a:t>
            </a:r>
            <a:endParaRPr sz="1600">
              <a:latin typeface="Arial"/>
              <a:cs typeface="Arial"/>
            </a:endParaRPr>
          </a:p>
        </p:txBody>
      </p:sp>
      <p:sp>
        <p:nvSpPr>
          <p:cNvPr id="28" name="Rectangle 27"/>
          <p:cNvSpPr/>
          <p:nvPr/>
        </p:nvSpPr>
        <p:spPr>
          <a:xfrm>
            <a:off x="701320" y="1559052"/>
            <a:ext cx="1156689" cy="116597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bject 9"/>
          <p:cNvSpPr/>
          <p:nvPr/>
        </p:nvSpPr>
        <p:spPr>
          <a:xfrm>
            <a:off x="1025652" y="1863293"/>
            <a:ext cx="1018641" cy="533704"/>
          </a:xfrm>
          <a:prstGeom prst="rect">
            <a:avLst/>
          </a:prstGeom>
          <a:blipFill>
            <a:blip r:embed="rId4" cstate="print"/>
            <a:stretch>
              <a:fillRect/>
            </a:stretch>
          </a:blipFill>
        </p:spPr>
        <p:txBody>
          <a:bodyPr wrap="square" lIns="0" tIns="0" rIns="0" bIns="0" rtlCol="0"/>
          <a:lstStyle/>
          <a:p>
            <a:endParaRPr/>
          </a:p>
        </p:txBody>
      </p:sp>
      <p:sp>
        <p:nvSpPr>
          <p:cNvPr id="29" name="Rectangle 28"/>
          <p:cNvSpPr/>
          <p:nvPr/>
        </p:nvSpPr>
        <p:spPr>
          <a:xfrm>
            <a:off x="692177" y="2821684"/>
            <a:ext cx="1156689" cy="116597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693446" y="4089923"/>
            <a:ext cx="1156689" cy="116597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701320" y="5370135"/>
            <a:ext cx="1156689" cy="116597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bject 24"/>
          <p:cNvSpPr/>
          <p:nvPr/>
        </p:nvSpPr>
        <p:spPr>
          <a:xfrm>
            <a:off x="1005230" y="5628132"/>
            <a:ext cx="1116177" cy="585520"/>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1005230" y="4358894"/>
            <a:ext cx="1116177" cy="585215"/>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995172" y="3102813"/>
            <a:ext cx="1116177" cy="585520"/>
          </a:xfrm>
          <a:prstGeom prst="rect">
            <a:avLst/>
          </a:prstGeom>
          <a:blipFill>
            <a:blip r:embed="rId7" cstate="print"/>
            <a:stretch>
              <a:fillRect/>
            </a:stretch>
          </a:blipFill>
        </p:spPr>
        <p:txBody>
          <a:bodyPr wrap="square" lIns="0" tIns="0" rIns="0" bIns="0" rtlCol="0"/>
          <a:lstStyle/>
          <a:p>
            <a:endParaRPr/>
          </a:p>
        </p:txBody>
      </p:sp>
      <p:sp>
        <p:nvSpPr>
          <p:cNvPr id="32" name="AutoShape 2" descr="Image result for githu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691856"/>
          </a:xfrm>
          <a:prstGeom prst="rect">
            <a:avLst/>
          </a:prstGeom>
        </p:spPr>
        <p:txBody>
          <a:bodyPr vert="horz" wrap="square" lIns="0" tIns="75565" rIns="0" bIns="0" rtlCol="0">
            <a:spAutoFit/>
          </a:bodyPr>
          <a:lstStyle/>
          <a:p>
            <a:pPr marL="12700">
              <a:lnSpc>
                <a:spcPct val="100000"/>
              </a:lnSpc>
              <a:spcBef>
                <a:spcPts val="595"/>
              </a:spcBef>
            </a:pPr>
            <a:r>
              <a:rPr lang="en-IN" spc="-65" dirty="0" smtClean="0"/>
              <a:t>This was just a Start!</a:t>
            </a:r>
            <a:br>
              <a:rPr lang="en-IN" spc="-65" dirty="0" smtClean="0"/>
            </a:br>
            <a:r>
              <a:rPr lang="en-IN" sz="1600" spc="-65" dirty="0" smtClean="0"/>
              <a:t>Online Courses</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4496744"/>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DL </a:t>
            </a:r>
            <a:r>
              <a:rPr lang="en-IN" sz="1600" spc="-10" dirty="0">
                <a:solidFill>
                  <a:srgbClr val="434343"/>
                </a:solidFill>
                <a:latin typeface="Arial"/>
                <a:cs typeface="Arial"/>
              </a:rPr>
              <a:t>Specialization: </a:t>
            </a:r>
            <a:r>
              <a:rPr lang="en-IN" sz="1600" spc="-10" dirty="0">
                <a:solidFill>
                  <a:srgbClr val="434343"/>
                </a:solidFill>
                <a:latin typeface="Arial"/>
                <a:cs typeface="Arial"/>
                <a:hlinkClick r:id="rId4"/>
              </a:rPr>
              <a:t>https://www.deeplearning.ai/</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Deep Learning A-Z™: Hands-On Artificial Neural Networks: </a:t>
            </a:r>
            <a:r>
              <a:rPr lang="en-IN" sz="1600" dirty="0">
                <a:hlinkClick r:id="rId5"/>
              </a:rPr>
              <a:t>https://www.udemy.com/deeplearning/?</a:t>
            </a:r>
            <a:r>
              <a:rPr lang="en-IN" sz="1600" dirty="0" smtClean="0">
                <a:hlinkClick r:id="rId5"/>
              </a:rPr>
              <a:t>siteID=AKW.sgcfqI8oqN6eoMfxusNIligTml0Iw&amp;LSNPUBID=AKW*sgcfqI8</a:t>
            </a:r>
            <a:endParaRPr lang="en-IN" sz="1600" dirty="0"/>
          </a:p>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The </a:t>
            </a:r>
            <a:r>
              <a:rPr lang="en-IN" sz="1600" spc="-10" dirty="0">
                <a:solidFill>
                  <a:srgbClr val="434343"/>
                </a:solidFill>
                <a:latin typeface="Arial"/>
                <a:cs typeface="Arial"/>
              </a:rPr>
              <a:t>Canonical Machine Learning Course: </a:t>
            </a:r>
            <a:r>
              <a:rPr lang="en-IN" sz="1600" spc="-10" dirty="0">
                <a:solidFill>
                  <a:srgbClr val="434343"/>
                </a:solidFill>
                <a:latin typeface="Arial"/>
                <a:cs typeface="Arial"/>
                <a:hlinkClick r:id="rId6"/>
              </a:rPr>
              <a:t>https://www.coursera.org/learn/machine-learning</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CMU ML Course: </a:t>
            </a:r>
            <a:r>
              <a:rPr lang="en-IN" sz="1600" spc="-10" dirty="0">
                <a:solidFill>
                  <a:srgbClr val="434343"/>
                </a:solidFill>
                <a:latin typeface="Arial"/>
                <a:cs typeface="Arial"/>
                <a:hlinkClick r:id="rId7"/>
              </a:rPr>
              <a:t>http://www.cs.cmu.edu/~tom/10701_sp11/lectures.shtml</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a:solidFill>
                  <a:srgbClr val="434343"/>
                </a:solidFill>
                <a:latin typeface="Arial"/>
                <a:cs typeface="Arial"/>
              </a:rPr>
              <a:t>University of Washington: </a:t>
            </a:r>
            <a:r>
              <a:rPr lang="en-IN" sz="1600" spc="-10" dirty="0">
                <a:solidFill>
                  <a:srgbClr val="434343"/>
                </a:solidFill>
                <a:latin typeface="Arial"/>
                <a:cs typeface="Arial"/>
                <a:hlinkClick r:id="rId8"/>
              </a:rPr>
              <a:t>https://www.coursera.org/learn/ml-foundations</a:t>
            </a:r>
            <a:endParaRPr lang="en-IN" sz="1600" spc="-10" dirty="0">
              <a:solidFill>
                <a:srgbClr val="434343"/>
              </a:solidFill>
              <a:latin typeface="Arial"/>
              <a:cs typeface="Arial"/>
            </a:endParaRPr>
          </a:p>
          <a:p>
            <a:endParaRPr lang="en-IN" sz="1600" dirty="0"/>
          </a:p>
          <a:p>
            <a:endParaRPr lang="en-IN" sz="1600" dirty="0"/>
          </a:p>
          <a:p>
            <a:endParaRPr lang="en-IN" sz="1600" dirty="0"/>
          </a:p>
          <a:p>
            <a:endParaRPr lang="en-IN" sz="1600" dirty="0"/>
          </a:p>
          <a:p>
            <a:pPr marL="12700" marR="5080">
              <a:lnSpc>
                <a:spcPct val="100000"/>
              </a:lnSpc>
              <a:spcBef>
                <a:spcPts val="1610"/>
              </a:spcBef>
            </a:pPr>
            <a:endParaRPr sz="1600" dirty="0">
              <a:latin typeface="Arial"/>
              <a:cs typeface="Arial"/>
            </a:endParaRPr>
          </a:p>
        </p:txBody>
      </p:sp>
    </p:spTree>
    <p:extLst>
      <p:ext uri="{BB962C8B-B14F-4D97-AF65-F5344CB8AC3E}">
        <p14:creationId xmlns:p14="http://schemas.microsoft.com/office/powerpoint/2010/main" val="21525748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691856"/>
          </a:xfrm>
          <a:prstGeom prst="rect">
            <a:avLst/>
          </a:prstGeom>
        </p:spPr>
        <p:txBody>
          <a:bodyPr vert="horz" wrap="square" lIns="0" tIns="75565" rIns="0" bIns="0" rtlCol="0">
            <a:spAutoFit/>
          </a:bodyPr>
          <a:lstStyle/>
          <a:p>
            <a:pPr marL="12700">
              <a:lnSpc>
                <a:spcPct val="100000"/>
              </a:lnSpc>
              <a:spcBef>
                <a:spcPts val="595"/>
              </a:spcBef>
            </a:pPr>
            <a:r>
              <a:rPr lang="en-IN" spc="-65" dirty="0" smtClean="0"/>
              <a:t>This was just a Start!</a:t>
            </a:r>
            <a:br>
              <a:rPr lang="en-IN" spc="-65" dirty="0" smtClean="0"/>
            </a:br>
            <a:r>
              <a:rPr lang="en-IN" sz="1600" spc="-65" dirty="0" smtClean="0"/>
              <a:t>Visit Blogs</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3542636"/>
          </a:xfrm>
          <a:prstGeom prst="rect">
            <a:avLst/>
          </a:prstGeom>
        </p:spPr>
        <p:txBody>
          <a:bodyPr vert="horz" wrap="square" lIns="0" tIns="13335" rIns="0" bIns="0" rtlCol="0">
            <a:spAutoFit/>
          </a:bodyPr>
          <a:lstStyle/>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hlinkClick r:id="rId4"/>
              </a:rPr>
              <a:t>Machine </a:t>
            </a:r>
            <a:r>
              <a:rPr lang="en-IN" sz="1600" spc="-10" dirty="0">
                <a:solidFill>
                  <a:srgbClr val="434343"/>
                </a:solidFill>
                <a:latin typeface="Arial"/>
                <a:cs typeface="Arial"/>
                <a:hlinkClick r:id="rId4"/>
              </a:rPr>
              <a:t>Learning Google </a:t>
            </a:r>
            <a:r>
              <a:rPr lang="en-IN" sz="1600" spc="-10" dirty="0" smtClean="0">
                <a:solidFill>
                  <a:srgbClr val="434343"/>
                </a:solidFill>
                <a:latin typeface="Arial"/>
                <a:cs typeface="Arial"/>
                <a:hlinkClick r:id="rId4"/>
              </a:rPr>
              <a:t>News</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a:solidFill>
                  <a:srgbClr val="434343"/>
                </a:solidFill>
                <a:latin typeface="Arial"/>
                <a:cs typeface="Arial"/>
                <a:hlinkClick r:id="rId5"/>
              </a:rPr>
              <a:t>Machine Learning </a:t>
            </a:r>
            <a:r>
              <a:rPr lang="en-IN" sz="1600" spc="-10" dirty="0" smtClean="0">
                <a:solidFill>
                  <a:srgbClr val="434343"/>
                </a:solidFill>
                <a:latin typeface="Arial"/>
                <a:cs typeface="Arial"/>
                <a:hlinkClick r:id="rId5"/>
              </a:rPr>
              <a:t>Mastery</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Medium: </a:t>
            </a:r>
            <a:r>
              <a:rPr lang="en-IN" sz="1600" spc="-10" dirty="0" smtClean="0">
                <a:solidFill>
                  <a:srgbClr val="434343"/>
                </a:solidFill>
                <a:latin typeface="Arial"/>
                <a:cs typeface="Arial"/>
                <a:hlinkClick r:id="rId6"/>
              </a:rPr>
              <a:t>https://medium.com/towards-data-science/machine-learning/home</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err="1" smtClean="0">
                <a:solidFill>
                  <a:srgbClr val="434343"/>
                </a:solidFill>
                <a:latin typeface="Arial"/>
                <a:cs typeface="Arial"/>
              </a:rPr>
              <a:t>Andej</a:t>
            </a:r>
            <a:r>
              <a:rPr lang="en-IN" sz="1600" spc="-10" dirty="0" smtClean="0">
                <a:solidFill>
                  <a:srgbClr val="434343"/>
                </a:solidFill>
                <a:latin typeface="Arial"/>
                <a:cs typeface="Arial"/>
              </a:rPr>
              <a:t> </a:t>
            </a:r>
            <a:r>
              <a:rPr lang="en-IN" sz="1600" spc="-10" dirty="0" err="1" smtClean="0">
                <a:solidFill>
                  <a:srgbClr val="434343"/>
                </a:solidFill>
                <a:latin typeface="Arial"/>
                <a:cs typeface="Arial"/>
              </a:rPr>
              <a:t>Karpathy</a:t>
            </a:r>
            <a:r>
              <a:rPr lang="en-IN" sz="1600" spc="-10" dirty="0">
                <a:solidFill>
                  <a:srgbClr val="434343"/>
                </a:solidFill>
                <a:latin typeface="Arial"/>
                <a:cs typeface="Arial"/>
              </a:rPr>
              <a:t>: </a:t>
            </a:r>
            <a:r>
              <a:rPr lang="en-IN" sz="1600" spc="-10" dirty="0">
                <a:solidFill>
                  <a:srgbClr val="434343"/>
                </a:solidFill>
                <a:latin typeface="Arial"/>
                <a:cs typeface="Arial"/>
                <a:hlinkClick r:id="rId7"/>
              </a:rPr>
              <a:t>http://karpathy.github.io</a:t>
            </a:r>
            <a:r>
              <a:rPr lang="en-IN" sz="1600" spc="-10" dirty="0" smtClean="0">
                <a:solidFill>
                  <a:srgbClr val="434343"/>
                </a:solidFill>
                <a:latin typeface="Arial"/>
                <a:cs typeface="Arial"/>
                <a:hlinkClick r:id="rId7"/>
              </a:rPr>
              <a:t>/</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I </a:t>
            </a:r>
            <a:r>
              <a:rPr lang="en-IN" sz="1600" spc="-10" dirty="0">
                <a:solidFill>
                  <a:srgbClr val="434343"/>
                </a:solidFill>
                <a:latin typeface="Arial"/>
                <a:cs typeface="Arial"/>
              </a:rPr>
              <a:t>am Trask: </a:t>
            </a:r>
            <a:r>
              <a:rPr lang="en-IN" sz="1600" spc="-10" dirty="0">
                <a:solidFill>
                  <a:srgbClr val="434343"/>
                </a:solidFill>
                <a:latin typeface="Arial"/>
                <a:cs typeface="Arial"/>
                <a:hlinkClick r:id="rId8"/>
              </a:rPr>
              <a:t>http://iamtrask.github.io</a:t>
            </a:r>
            <a:r>
              <a:rPr lang="en-IN" sz="1600" spc="-10" dirty="0" smtClean="0">
                <a:solidFill>
                  <a:srgbClr val="434343"/>
                </a:solidFill>
                <a:latin typeface="Arial"/>
                <a:cs typeface="Arial"/>
                <a:hlinkClick r:id="rId8"/>
              </a:rPr>
              <a:t>/</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err="1" smtClean="0">
                <a:solidFill>
                  <a:srgbClr val="434343"/>
                </a:solidFill>
                <a:latin typeface="Arial"/>
                <a:cs typeface="Arial"/>
              </a:rPr>
              <a:t>Quora</a:t>
            </a:r>
            <a:r>
              <a:rPr lang="en-IN" sz="1600" spc="-10" dirty="0" smtClean="0">
                <a:solidFill>
                  <a:srgbClr val="434343"/>
                </a:solidFill>
                <a:latin typeface="Arial"/>
                <a:cs typeface="Arial"/>
              </a:rPr>
              <a:t>: </a:t>
            </a:r>
            <a:r>
              <a:rPr lang="en-IN" sz="1600" spc="-10" dirty="0" smtClean="0">
                <a:solidFill>
                  <a:srgbClr val="434343"/>
                </a:solidFill>
                <a:latin typeface="Arial"/>
                <a:cs typeface="Arial"/>
                <a:hlinkClick r:id="rId9"/>
              </a:rPr>
              <a:t>https://www.quora.com/topic/Machine-Learning</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r>
              <a:rPr lang="en-IN" sz="1600" spc="-10" dirty="0" smtClean="0">
                <a:solidFill>
                  <a:srgbClr val="434343"/>
                </a:solidFill>
                <a:latin typeface="Arial"/>
                <a:cs typeface="Arial"/>
              </a:rPr>
              <a:t>AI </a:t>
            </a:r>
            <a:r>
              <a:rPr lang="en-IN" sz="1600" spc="-10" dirty="0" err="1" smtClean="0">
                <a:solidFill>
                  <a:srgbClr val="434343"/>
                </a:solidFill>
                <a:latin typeface="Arial"/>
                <a:cs typeface="Arial"/>
              </a:rPr>
              <a:t>StackExchange</a:t>
            </a:r>
            <a:r>
              <a:rPr lang="en-IN" sz="1600" spc="-10" dirty="0" smtClean="0">
                <a:solidFill>
                  <a:srgbClr val="434343"/>
                </a:solidFill>
                <a:latin typeface="Arial"/>
                <a:cs typeface="Arial"/>
              </a:rPr>
              <a:t>: </a:t>
            </a:r>
            <a:r>
              <a:rPr lang="en-IN" sz="1600" spc="-10" dirty="0" smtClean="0">
                <a:solidFill>
                  <a:srgbClr val="434343"/>
                </a:solidFill>
                <a:latin typeface="Arial"/>
                <a:cs typeface="Arial"/>
                <a:hlinkClick r:id="rId10"/>
              </a:rPr>
              <a:t>https://ai.stackexchange.com/</a:t>
            </a:r>
            <a:endParaRPr lang="en-IN" sz="1600" spc="-10" dirty="0" smtClean="0">
              <a:solidFill>
                <a:srgbClr val="434343"/>
              </a:solidFill>
              <a:latin typeface="Arial"/>
              <a:cs typeface="Arial"/>
            </a:endParaRPr>
          </a:p>
          <a:p>
            <a:pPr>
              <a:lnSpc>
                <a:spcPct val="150000"/>
              </a:lnSpc>
            </a:pPr>
            <a:endParaRPr lang="en-IN" sz="1600" spc="-10" dirty="0" smtClean="0">
              <a:solidFill>
                <a:srgbClr val="434343"/>
              </a:solidFill>
              <a:latin typeface="Arial"/>
              <a:cs typeface="Arial"/>
            </a:endParaRPr>
          </a:p>
          <a:p>
            <a:pPr marL="12700" marR="5080">
              <a:lnSpc>
                <a:spcPct val="150000"/>
              </a:lnSpc>
              <a:spcBef>
                <a:spcPts val="1610"/>
              </a:spcBef>
            </a:pPr>
            <a:endParaRPr sz="1600" spc="-10" dirty="0">
              <a:solidFill>
                <a:srgbClr val="434343"/>
              </a:solidFill>
              <a:latin typeface="Arial"/>
              <a:cs typeface="Arial"/>
            </a:endParaRPr>
          </a:p>
        </p:txBody>
      </p:sp>
    </p:spTree>
    <p:extLst>
      <p:ext uri="{BB962C8B-B14F-4D97-AF65-F5344CB8AC3E}">
        <p14:creationId xmlns:p14="http://schemas.microsoft.com/office/powerpoint/2010/main" val="18672251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691856"/>
          </a:xfrm>
          <a:prstGeom prst="rect">
            <a:avLst/>
          </a:prstGeom>
        </p:spPr>
        <p:txBody>
          <a:bodyPr vert="horz" wrap="square" lIns="0" tIns="75565" rIns="0" bIns="0" rtlCol="0">
            <a:spAutoFit/>
          </a:bodyPr>
          <a:lstStyle/>
          <a:p>
            <a:pPr marL="12700">
              <a:lnSpc>
                <a:spcPct val="100000"/>
              </a:lnSpc>
              <a:spcBef>
                <a:spcPts val="595"/>
              </a:spcBef>
            </a:pPr>
            <a:r>
              <a:rPr lang="en-IN" spc="-65" dirty="0" smtClean="0"/>
              <a:t>This was just a Start!</a:t>
            </a:r>
            <a:br>
              <a:rPr lang="en-IN" spc="-65" dirty="0" smtClean="0"/>
            </a:br>
            <a:r>
              <a:rPr lang="en-IN" sz="1600" spc="-65" dirty="0" smtClean="0"/>
              <a:t>Useful Links (Extremely!)</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3419526"/>
          </a:xfrm>
          <a:prstGeom prst="rect">
            <a:avLst/>
          </a:prstGeom>
        </p:spPr>
        <p:txBody>
          <a:bodyPr vert="horz" wrap="square" lIns="0" tIns="13335" rIns="0" bIns="0" rtlCol="0">
            <a:spAutoFit/>
          </a:bodyPr>
          <a:lstStyle/>
          <a:p>
            <a:pPr marL="285750" indent="-285750">
              <a:buFont typeface="Arial" panose="020B0604020202020204" pitchFamily="34" charset="0"/>
              <a:buChar char="•"/>
            </a:pPr>
            <a:r>
              <a:rPr lang="en-IN" sz="1600" b="1" spc="-10" dirty="0" smtClean="0">
                <a:solidFill>
                  <a:srgbClr val="434343"/>
                </a:solidFill>
                <a:latin typeface="Arial"/>
                <a:cs typeface="Arial"/>
              </a:rPr>
              <a:t>Over </a:t>
            </a:r>
            <a:r>
              <a:rPr lang="en-IN" sz="1600" b="1" spc="-10" dirty="0">
                <a:solidFill>
                  <a:srgbClr val="434343"/>
                </a:solidFill>
                <a:latin typeface="Arial"/>
                <a:cs typeface="Arial"/>
              </a:rPr>
              <a:t>200 of the Best Machine Learning, NLP, and Python Tutorials: </a:t>
            </a:r>
            <a:r>
              <a:rPr lang="en-IN" sz="1600" b="1" spc="-10" dirty="0" smtClean="0">
                <a:solidFill>
                  <a:srgbClr val="434343"/>
                </a:solidFill>
                <a:latin typeface="Arial"/>
                <a:cs typeface="Arial"/>
              </a:rPr>
              <a:t> </a:t>
            </a:r>
            <a:r>
              <a:rPr lang="en-IN" sz="1600" spc="-10" dirty="0" smtClean="0">
                <a:solidFill>
                  <a:srgbClr val="434343"/>
                </a:solidFill>
                <a:latin typeface="Arial"/>
                <a:cs typeface="Arial"/>
                <a:hlinkClick r:id="rId4"/>
              </a:rPr>
              <a:t>https</a:t>
            </a:r>
            <a:r>
              <a:rPr lang="en-IN" sz="1600" spc="-10" dirty="0">
                <a:solidFill>
                  <a:srgbClr val="434343"/>
                </a:solidFill>
                <a:latin typeface="Arial"/>
                <a:cs typeface="Arial"/>
                <a:hlinkClick r:id="rId4"/>
              </a:rPr>
              <a:t>://medium.com/machine-learning-in-practice/over-200-of-the-best-machine-learning-nlp-and-python-tutorials-2018-edition-dd8cf53cb7dc</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endParaRPr lang="en-IN" sz="1600" spc="-10" dirty="0" smtClean="0">
              <a:solidFill>
                <a:srgbClr val="434343"/>
              </a:solidFill>
              <a:latin typeface="Arial"/>
              <a:cs typeface="Arial"/>
            </a:endParaRPr>
          </a:p>
          <a:p>
            <a:pPr marL="285750" indent="-285750">
              <a:buFont typeface="Arial" panose="020B0604020202020204" pitchFamily="34" charset="0"/>
              <a:buChar char="•"/>
            </a:pPr>
            <a:r>
              <a:rPr lang="en-IN" sz="1600" b="1" spc="-10" dirty="0" smtClean="0">
                <a:solidFill>
                  <a:srgbClr val="434343"/>
                </a:solidFill>
                <a:latin typeface="Arial"/>
                <a:cs typeface="Arial"/>
              </a:rPr>
              <a:t>Awesome </a:t>
            </a:r>
            <a:r>
              <a:rPr lang="en-IN" sz="1600" b="1" spc="-10" dirty="0">
                <a:solidFill>
                  <a:srgbClr val="434343"/>
                </a:solidFill>
                <a:latin typeface="Arial"/>
                <a:cs typeface="Arial"/>
              </a:rPr>
              <a:t>Deep Learning:</a:t>
            </a:r>
            <a:r>
              <a:rPr lang="en-IN" sz="1600" spc="-10" dirty="0">
                <a:solidFill>
                  <a:srgbClr val="434343"/>
                </a:solidFill>
                <a:latin typeface="Arial"/>
                <a:cs typeface="Arial"/>
              </a:rPr>
              <a:t> </a:t>
            </a:r>
            <a:r>
              <a:rPr lang="en-IN" sz="1600" spc="-10" dirty="0">
                <a:solidFill>
                  <a:srgbClr val="434343"/>
                </a:solidFill>
                <a:latin typeface="Arial"/>
                <a:cs typeface="Arial"/>
                <a:hlinkClick r:id="rId5"/>
              </a:rPr>
              <a:t>https://github.com/ChristosChristofidis/awesome-deep-learning</a:t>
            </a:r>
            <a:endParaRPr lang="en-IN" sz="1600" spc="-10" dirty="0">
              <a:solidFill>
                <a:srgbClr val="434343"/>
              </a:solidFill>
              <a:latin typeface="Arial"/>
              <a:cs typeface="Arial"/>
            </a:endParaRPr>
          </a:p>
          <a:p>
            <a:pPr marL="285750" indent="-285750">
              <a:lnSpc>
                <a:spcPct val="150000"/>
              </a:lnSpc>
              <a:buFont typeface="Arial" panose="020B0604020202020204" pitchFamily="34" charset="0"/>
              <a:buChar char="•"/>
            </a:pPr>
            <a:endParaRPr lang="en-IN" sz="1600" spc="-10" dirty="0" smtClean="0">
              <a:solidFill>
                <a:srgbClr val="434343"/>
              </a:solidFill>
              <a:latin typeface="Arial"/>
              <a:cs typeface="Arial"/>
            </a:endParaRPr>
          </a:p>
          <a:p>
            <a:pPr marL="285750" indent="-285750">
              <a:buFont typeface="Arial" panose="020B0604020202020204" pitchFamily="34" charset="0"/>
              <a:buChar char="•"/>
            </a:pPr>
            <a:r>
              <a:rPr lang="en-IN" sz="1600" b="1" spc="-10" dirty="0">
                <a:solidFill>
                  <a:srgbClr val="434343"/>
                </a:solidFill>
                <a:latin typeface="Arial"/>
                <a:cs typeface="Arial"/>
              </a:rPr>
              <a:t>Machine Learning Glossary: </a:t>
            </a:r>
            <a:r>
              <a:rPr lang="en-IN" sz="1600" spc="-10" dirty="0">
                <a:solidFill>
                  <a:srgbClr val="434343"/>
                </a:solidFill>
                <a:latin typeface="Arial"/>
                <a:cs typeface="Arial"/>
                <a:hlinkClick r:id="rId6"/>
              </a:rPr>
              <a:t>https://developers.google.com/machine-learning/glossary</a:t>
            </a:r>
            <a:r>
              <a:rPr lang="en-IN" sz="1600" spc="-10" dirty="0" smtClean="0">
                <a:solidFill>
                  <a:srgbClr val="434343"/>
                </a:solidFill>
                <a:latin typeface="Arial"/>
                <a:cs typeface="Arial"/>
                <a:hlinkClick r:id="rId6"/>
              </a:rPr>
              <a:t>/</a:t>
            </a:r>
            <a:endParaRPr lang="en-IN" sz="1600" spc="-10" dirty="0" smtClean="0">
              <a:solidFill>
                <a:srgbClr val="434343"/>
              </a:solidFill>
              <a:latin typeface="Arial"/>
              <a:cs typeface="Arial"/>
            </a:endParaRPr>
          </a:p>
          <a:p>
            <a:pPr marL="285750" indent="-285750">
              <a:lnSpc>
                <a:spcPct val="150000"/>
              </a:lnSpc>
              <a:buFont typeface="Arial" panose="020B0604020202020204" pitchFamily="34" charset="0"/>
              <a:buChar char="•"/>
            </a:pPr>
            <a:endParaRPr lang="en-IN" sz="1600" b="1" spc="-10" dirty="0">
              <a:solidFill>
                <a:srgbClr val="434343"/>
              </a:solidFill>
              <a:latin typeface="Arial"/>
              <a:cs typeface="Arial"/>
            </a:endParaRPr>
          </a:p>
          <a:p>
            <a:pPr marL="12700" marR="5080">
              <a:lnSpc>
                <a:spcPct val="150000"/>
              </a:lnSpc>
              <a:spcBef>
                <a:spcPts val="1610"/>
              </a:spcBef>
            </a:pPr>
            <a:endParaRPr sz="1600" spc="-10" dirty="0">
              <a:solidFill>
                <a:srgbClr val="434343"/>
              </a:solidFill>
              <a:latin typeface="Arial"/>
              <a:cs typeface="Arial"/>
            </a:endParaRPr>
          </a:p>
        </p:txBody>
      </p:sp>
    </p:spTree>
    <p:extLst>
      <p:ext uri="{BB962C8B-B14F-4D97-AF65-F5344CB8AC3E}">
        <p14:creationId xmlns:p14="http://schemas.microsoft.com/office/powerpoint/2010/main" val="31428672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155315" cy="445635"/>
          </a:xfrm>
          <a:prstGeom prst="rect">
            <a:avLst/>
          </a:prstGeom>
        </p:spPr>
        <p:txBody>
          <a:bodyPr vert="horz" wrap="square" lIns="0" tIns="75565" rIns="0" bIns="0" rtlCol="0">
            <a:spAutoFit/>
          </a:bodyPr>
          <a:lstStyle/>
          <a:p>
            <a:pPr marL="12700">
              <a:lnSpc>
                <a:spcPct val="100000"/>
              </a:lnSpc>
              <a:spcBef>
                <a:spcPts val="595"/>
              </a:spcBef>
            </a:pPr>
            <a:r>
              <a:rPr lang="en-IN" spc="-65" dirty="0" smtClean="0"/>
              <a:t>References</a:t>
            </a:r>
            <a:endParaRPr sz="1400" spc="15" dirty="0"/>
          </a:p>
        </p:txBody>
      </p:sp>
      <p:sp>
        <p:nvSpPr>
          <p:cNvPr id="5" name="object 5"/>
          <p:cNvSpPr/>
          <p:nvPr/>
        </p:nvSpPr>
        <p:spPr>
          <a:xfrm>
            <a:off x="664463" y="1527047"/>
            <a:ext cx="7815833" cy="51518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a:p>
        </p:txBody>
      </p:sp>
      <p:sp>
        <p:nvSpPr>
          <p:cNvPr id="7" name="object 7"/>
          <p:cNvSpPr/>
          <p:nvPr/>
        </p:nvSpPr>
        <p:spPr>
          <a:xfrm>
            <a:off x="720851" y="1559052"/>
            <a:ext cx="7705725" cy="5041900"/>
          </a:xfrm>
          <a:custGeom>
            <a:avLst/>
            <a:gdLst/>
            <a:ahLst/>
            <a:cxnLst/>
            <a:rect l="l" t="t" r="r" b="b"/>
            <a:pathLst>
              <a:path w="7705725" h="5041900">
                <a:moveTo>
                  <a:pt x="0" y="5041392"/>
                </a:moveTo>
                <a:lnTo>
                  <a:pt x="7705344" y="5041392"/>
                </a:lnTo>
                <a:lnTo>
                  <a:pt x="7705344" y="0"/>
                </a:lnTo>
                <a:lnTo>
                  <a:pt x="0" y="0"/>
                </a:lnTo>
                <a:lnTo>
                  <a:pt x="0" y="5041392"/>
                </a:lnTo>
                <a:close/>
              </a:path>
            </a:pathLst>
          </a:custGeom>
          <a:ln w="3175">
            <a:solidFill>
              <a:srgbClr val="D9D9D9"/>
            </a:solidFill>
          </a:ln>
        </p:spPr>
        <p:txBody>
          <a:bodyPr wrap="square" lIns="0" tIns="0" rIns="0" bIns="0" rtlCol="0"/>
          <a:lstStyle/>
          <a:p>
            <a:endParaRPr/>
          </a:p>
        </p:txBody>
      </p:sp>
      <p:sp>
        <p:nvSpPr>
          <p:cNvPr id="9" name="object 9"/>
          <p:cNvSpPr txBox="1"/>
          <p:nvPr/>
        </p:nvSpPr>
        <p:spPr>
          <a:xfrm>
            <a:off x="998854" y="1846157"/>
            <a:ext cx="7146290" cy="2968120"/>
          </a:xfrm>
          <a:prstGeom prst="rect">
            <a:avLst/>
          </a:prstGeom>
        </p:spPr>
        <p:txBody>
          <a:bodyPr vert="horz" wrap="square" lIns="0" tIns="13335" rIns="0" bIns="0" rtlCol="0">
            <a:spAutoFit/>
          </a:bodyPr>
          <a:lstStyle/>
          <a:p>
            <a:pPr marL="285750" indent="-285750">
              <a:buFont typeface="Arial" panose="020B0604020202020204" pitchFamily="34" charset="0"/>
              <a:buChar char="•"/>
            </a:pPr>
            <a:r>
              <a:rPr lang="en-IN" sz="1600" dirty="0" smtClean="0">
                <a:latin typeface="Arial" panose="020B0604020202020204" pitchFamily="34" charset="0"/>
                <a:cs typeface="Arial" panose="020B0604020202020204" pitchFamily="34" charset="0"/>
                <a:hlinkClick r:id="rId4"/>
              </a:rPr>
              <a:t>https</a:t>
            </a:r>
            <a:r>
              <a:rPr lang="en-IN" sz="1600" dirty="0">
                <a:latin typeface="Arial" panose="020B0604020202020204" pitchFamily="34" charset="0"/>
                <a:cs typeface="Arial" panose="020B0604020202020204" pitchFamily="34" charset="0"/>
                <a:hlinkClick r:id="rId4"/>
              </a:rPr>
              <a:t>://</a:t>
            </a:r>
            <a:r>
              <a:rPr lang="en-IN" sz="1600" dirty="0" smtClean="0">
                <a:latin typeface="Arial" panose="020B0604020202020204" pitchFamily="34" charset="0"/>
                <a:cs typeface="Arial" panose="020B0604020202020204" pitchFamily="34" charset="0"/>
                <a:hlinkClick r:id="rId4"/>
              </a:rPr>
              <a:t>towardsdatascience.com/why-deep-learning-is-needed-over-traditional-machine-learning-1b6a99177063</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hlinkClick r:id="rId5"/>
              </a:rPr>
              <a:t>https://iamtrask.github.io/2015/07/12/basic-python-network</a:t>
            </a:r>
            <a:r>
              <a:rPr lang="en-IN" sz="1600" dirty="0" smtClean="0">
                <a:latin typeface="Arial" panose="020B0604020202020204" pitchFamily="34" charset="0"/>
                <a:cs typeface="Arial" panose="020B0604020202020204" pitchFamily="34" charset="0"/>
                <a:hlinkClick r:id="rId5"/>
              </a:rPr>
              <a:t>/</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hlinkClick r:id="rId6"/>
              </a:rPr>
              <a:t>https://</a:t>
            </a:r>
            <a:r>
              <a:rPr lang="en-IN" sz="1600" dirty="0" smtClean="0">
                <a:latin typeface="Arial" panose="020B0604020202020204" pitchFamily="34" charset="0"/>
                <a:cs typeface="Arial" panose="020B0604020202020204" pitchFamily="34" charset="0"/>
                <a:hlinkClick r:id="rId6"/>
              </a:rPr>
              <a:t>www.youtube.com/watch?v=BmkA1ZsG2P4</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hlinkClick r:id="rId7"/>
              </a:rPr>
              <a:t>https://</a:t>
            </a:r>
            <a:r>
              <a:rPr lang="en-IN" sz="1600" dirty="0" smtClean="0">
                <a:latin typeface="Arial" panose="020B0604020202020204" pitchFamily="34" charset="0"/>
                <a:cs typeface="Arial" panose="020B0604020202020204" pitchFamily="34" charset="0"/>
                <a:hlinkClick r:id="rId7"/>
              </a:rPr>
              <a:t>www.slideshare.net/LuMa921/deep-learning-a-visual-introduction?from_action=save</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600" dirty="0">
                <a:latin typeface="Arial" panose="020B0604020202020204" pitchFamily="34" charset="0"/>
                <a:cs typeface="Arial" panose="020B0604020202020204" pitchFamily="34" charset="0"/>
                <a:hlinkClick r:id="rId8"/>
              </a:rPr>
              <a:t>https://developers.google.com/machine-learning/crash-course</a:t>
            </a:r>
            <a:r>
              <a:rPr lang="en-IN" sz="1600" dirty="0" smtClean="0">
                <a:latin typeface="Arial" panose="020B0604020202020204" pitchFamily="34" charset="0"/>
                <a:cs typeface="Arial" panose="020B0604020202020204" pitchFamily="34" charset="0"/>
                <a:hlinkClick r:id="rId8"/>
              </a:rPr>
              <a:t>/</a:t>
            </a: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sz="1600" dirty="0">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3201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99" cy="685799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3"/>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134573"/>
          </a:solidFill>
        </p:spPr>
        <p:txBody>
          <a:bodyPr wrap="square" lIns="0" tIns="0" rIns="0" bIns="0" rtlCol="0"/>
          <a:lstStyle/>
          <a:p>
            <a:endParaRPr dirty="0"/>
          </a:p>
        </p:txBody>
      </p:sp>
      <p:sp>
        <p:nvSpPr>
          <p:cNvPr id="4" name="object 4"/>
          <p:cNvSpPr/>
          <p:nvPr/>
        </p:nvSpPr>
        <p:spPr>
          <a:xfrm>
            <a:off x="4512564" y="2314955"/>
            <a:ext cx="0" cy="2232660"/>
          </a:xfrm>
          <a:custGeom>
            <a:avLst/>
            <a:gdLst/>
            <a:ahLst/>
            <a:cxnLst/>
            <a:rect l="l" t="t" r="r" b="b"/>
            <a:pathLst>
              <a:path h="2232660">
                <a:moveTo>
                  <a:pt x="0" y="0"/>
                </a:moveTo>
                <a:lnTo>
                  <a:pt x="0" y="2232279"/>
                </a:lnTo>
              </a:path>
            </a:pathLst>
          </a:custGeom>
          <a:ln w="9144">
            <a:solidFill>
              <a:srgbClr val="FFFFFF"/>
            </a:solidFill>
          </a:ln>
        </p:spPr>
        <p:txBody>
          <a:bodyPr wrap="square" lIns="0" tIns="0" rIns="0" bIns="0" rtlCol="0"/>
          <a:lstStyle/>
          <a:p>
            <a:endParaRPr/>
          </a:p>
        </p:txBody>
      </p:sp>
      <p:sp>
        <p:nvSpPr>
          <p:cNvPr id="5" name="object 5"/>
          <p:cNvSpPr/>
          <p:nvPr/>
        </p:nvSpPr>
        <p:spPr>
          <a:xfrm>
            <a:off x="2792222" y="2800730"/>
            <a:ext cx="2439035" cy="1280795"/>
          </a:xfrm>
          <a:prstGeom prst="rect">
            <a:avLst/>
          </a:prstGeom>
          <a:blipFill>
            <a:blip r:embed="rId4" cstate="print"/>
            <a:stretch>
              <a:fillRect/>
            </a:stretch>
          </a:blipFill>
        </p:spPr>
        <p:txBody>
          <a:bodyPr wrap="square" lIns="0" tIns="0" rIns="0" bIns="0" rtlCol="0"/>
          <a:lstStyle/>
          <a:p>
            <a:endParaRPr/>
          </a:p>
        </p:txBody>
      </p:sp>
      <p:sp>
        <p:nvSpPr>
          <p:cNvPr id="9" name="AutoShape 2" descr="Image result for githu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TextBox 10"/>
          <p:cNvSpPr txBox="1"/>
          <p:nvPr/>
        </p:nvSpPr>
        <p:spPr>
          <a:xfrm>
            <a:off x="4915534" y="2870937"/>
            <a:ext cx="2535014" cy="1210588"/>
          </a:xfrm>
          <a:prstGeom prst="rect">
            <a:avLst/>
          </a:prstGeom>
          <a:noFill/>
        </p:spPr>
        <p:txBody>
          <a:bodyPr wrap="square" rtlCol="0">
            <a:spAutoFit/>
          </a:bodyPr>
          <a:lstStyle/>
          <a:p>
            <a:pPr marL="73660">
              <a:lnSpc>
                <a:spcPct val="100000"/>
              </a:lnSpc>
              <a:spcBef>
                <a:spcPts val="375"/>
              </a:spcBef>
            </a:pPr>
            <a:r>
              <a:rPr lang="en-IN" sz="2200" b="1" spc="5" dirty="0" smtClean="0">
                <a:solidFill>
                  <a:schemeClr val="bg1"/>
                </a:solidFill>
                <a:latin typeface="Arial" panose="020B0604020202020204" pitchFamily="34" charset="0"/>
                <a:cs typeface="Arial" panose="020B0604020202020204" pitchFamily="34" charset="0"/>
              </a:rPr>
              <a:t>Questions…??</a:t>
            </a:r>
          </a:p>
          <a:p>
            <a:pPr marL="73660">
              <a:lnSpc>
                <a:spcPct val="100000"/>
              </a:lnSpc>
              <a:spcBef>
                <a:spcPts val="375"/>
              </a:spcBef>
            </a:pPr>
            <a:r>
              <a:rPr lang="en-IN" sz="2200" b="1" spc="5" dirty="0" smtClean="0">
                <a:solidFill>
                  <a:schemeClr val="bg1"/>
                </a:solidFill>
                <a:latin typeface="Arial" panose="020B0604020202020204" pitchFamily="34" charset="0"/>
                <a:cs typeface="Arial" panose="020B0604020202020204" pitchFamily="34" charset="0"/>
              </a:rPr>
              <a:t>Comments</a:t>
            </a:r>
          </a:p>
          <a:p>
            <a:pPr marL="73660">
              <a:lnSpc>
                <a:spcPct val="100000"/>
              </a:lnSpc>
              <a:spcBef>
                <a:spcPts val="375"/>
              </a:spcBef>
            </a:pPr>
            <a:r>
              <a:rPr lang="en-IN" sz="2200" b="1" spc="5" dirty="0" smtClean="0">
                <a:solidFill>
                  <a:schemeClr val="bg1"/>
                </a:solidFill>
                <a:latin typeface="Arial" panose="020B0604020202020204" pitchFamily="34" charset="0"/>
                <a:cs typeface="Arial" panose="020B0604020202020204" pitchFamily="34" charset="0"/>
              </a:rPr>
              <a:t>Suggestions </a:t>
            </a:r>
            <a:r>
              <a:rPr lang="en-IN" sz="2200" b="1" spc="5" dirty="0" smtClean="0">
                <a:solidFill>
                  <a:schemeClr val="bg1"/>
                </a:solidFill>
                <a:latin typeface="Arial" panose="020B0604020202020204" pitchFamily="34" charset="0"/>
                <a:cs typeface="Arial" panose="020B0604020202020204" pitchFamily="34" charset="0"/>
                <a:sym typeface="Wingdings" panose="05000000000000000000" pitchFamily="2" charset="2"/>
              </a:rPr>
              <a:t></a:t>
            </a:r>
            <a:endParaRPr lang="en-IN" dirty="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p:cNvSpPr txBox="1">
            <a:spLocks/>
          </p:cNvSpPr>
          <p:nvPr/>
        </p:nvSpPr>
        <p:spPr>
          <a:xfrm>
            <a:off x="798677" y="538331"/>
            <a:ext cx="5151755" cy="742315"/>
          </a:xfrm>
          <a:prstGeom prst="rect">
            <a:avLst/>
          </a:prstGeom>
        </p:spPr>
        <p:txBody>
          <a:bodyPr vert="horz" wrap="square" lIns="0" tIns="75565" rIns="0" bIns="0" rtlCol="0">
            <a:spAutoFit/>
          </a:bodyPr>
          <a:lstStyle>
            <a:lvl1pPr>
              <a:defRPr sz="2400" b="0" i="0">
                <a:solidFill>
                  <a:schemeClr val="tx1"/>
                </a:solidFill>
                <a:latin typeface="Arial"/>
                <a:ea typeface="+mj-ea"/>
                <a:cs typeface="Arial"/>
              </a:defRPr>
            </a:lvl1pPr>
          </a:lstStyle>
          <a:p>
            <a:pPr marL="12700">
              <a:spcBef>
                <a:spcPts val="595"/>
              </a:spcBef>
            </a:pPr>
            <a:r>
              <a:rPr lang="en-IN" kern="0" spc="-30" dirty="0" smtClean="0">
                <a:solidFill>
                  <a:schemeClr val="bg1"/>
                </a:solidFill>
              </a:rPr>
              <a:t>What is Learning?</a:t>
            </a:r>
          </a:p>
          <a:p>
            <a:pPr marL="12700">
              <a:spcBef>
                <a:spcPts val="345"/>
              </a:spcBef>
            </a:pPr>
            <a:r>
              <a:rPr lang="en-IN" sz="1600" kern="0" spc="15" dirty="0" smtClean="0">
                <a:solidFill>
                  <a:schemeClr val="bg1"/>
                </a:solidFill>
              </a:rPr>
              <a:t>A closer look at how </a:t>
            </a:r>
            <a:r>
              <a:rPr lang="en-IN" sz="1600" kern="0" spc="15" smtClean="0">
                <a:solidFill>
                  <a:schemeClr val="bg1"/>
                </a:solidFill>
              </a:rPr>
              <a:t>Humans learn</a:t>
            </a:r>
            <a:endParaRPr lang="en-IN" sz="1600" kern="0" dirty="0">
              <a:solidFill>
                <a:schemeClr val="bg1"/>
              </a:solidFill>
            </a:endParaRPr>
          </a:p>
        </p:txBody>
      </p:sp>
      <p:pic>
        <p:nvPicPr>
          <p:cNvPr id="2" name="videoplayback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0600" y="2514600"/>
            <a:ext cx="7179733" cy="4038600"/>
          </a:xfrm>
          <a:prstGeom prst="rect">
            <a:avLst/>
          </a:prstGeom>
        </p:spPr>
      </p:pic>
    </p:spTree>
    <p:extLst>
      <p:ext uri="{BB962C8B-B14F-4D97-AF65-F5344CB8AC3E}">
        <p14:creationId xmlns:p14="http://schemas.microsoft.com/office/powerpoint/2010/main" val="35037354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IN"/>
          </a:p>
        </p:txBody>
      </p:sp>
      <p:pic>
        <p:nvPicPr>
          <p:cNvPr id="8" name="Picture 7"/>
          <p:cNvPicPr>
            <a:picLocks noChangeAspect="1"/>
          </p:cNvPicPr>
          <p:nvPr/>
        </p:nvPicPr>
        <p:blipFill rotWithShape="1">
          <a:blip r:embed="rId2"/>
          <a:srcRect r="10975" b="20909"/>
          <a:stretch/>
        </p:blipFill>
        <p:spPr>
          <a:xfrm>
            <a:off x="0" y="0"/>
            <a:ext cx="9144000" cy="2667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1639" b="16537"/>
          <a:stretch/>
        </p:blipFill>
        <p:spPr>
          <a:xfrm>
            <a:off x="457200" y="1828800"/>
            <a:ext cx="4930111"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3049205" y="542662"/>
            <a:ext cx="4251707" cy="954107"/>
          </a:xfrm>
          <a:prstGeom prst="rect">
            <a:avLst/>
          </a:prstGeom>
          <a:noFill/>
        </p:spPr>
        <p:txBody>
          <a:bodyPr wrap="square" rtlCol="0">
            <a:spAutoFit/>
          </a:bodyPr>
          <a:lstStyle/>
          <a:p>
            <a:r>
              <a:rPr lang="en-IN" sz="2800" b="1" spc="5" dirty="0">
                <a:latin typeface="Arial" panose="020B0604020202020204" pitchFamily="34" charset="0"/>
                <a:cs typeface="Arial" panose="020B0604020202020204" pitchFamily="34" charset="0"/>
              </a:rPr>
              <a:t>Happy Learning!</a:t>
            </a:r>
            <a:br>
              <a:rPr lang="en-IN" sz="2800" b="1" spc="5" dirty="0">
                <a:latin typeface="Arial" panose="020B0604020202020204" pitchFamily="34" charset="0"/>
                <a:cs typeface="Arial" panose="020B0604020202020204" pitchFamily="34" charset="0"/>
              </a:rPr>
            </a:br>
            <a:endParaRPr lang="en-IN" sz="2800" b="1" dirty="0">
              <a:latin typeface="Arial" panose="020B0604020202020204" pitchFamily="34" charset="0"/>
              <a:cs typeface="Arial" panose="020B0604020202020204" pitchFamily="34" charset="0"/>
            </a:endParaRPr>
          </a:p>
        </p:txBody>
      </p:sp>
      <p:sp>
        <p:nvSpPr>
          <p:cNvPr id="2" name="Rectangle 1"/>
          <p:cNvSpPr/>
          <p:nvPr/>
        </p:nvSpPr>
        <p:spPr>
          <a:xfrm>
            <a:off x="5844511" y="1752600"/>
            <a:ext cx="3231036" cy="3195747"/>
          </a:xfrm>
          <a:prstGeom prst="rect">
            <a:avLst/>
          </a:prstGeom>
        </p:spPr>
        <p:txBody>
          <a:bodyPr wrap="square">
            <a:spAutoFit/>
          </a:bodyPr>
          <a:lstStyle/>
          <a:p>
            <a:pPr marL="73660">
              <a:lnSpc>
                <a:spcPct val="100000"/>
              </a:lnSpc>
              <a:spcBef>
                <a:spcPts val="375"/>
              </a:spcBef>
            </a:pPr>
            <a:r>
              <a:rPr lang="en-IN" sz="2800" b="1" spc="5" dirty="0">
                <a:latin typeface="Arial" panose="020B0604020202020204" pitchFamily="34" charset="0"/>
                <a:cs typeface="Arial" panose="020B0604020202020204" pitchFamily="34" charset="0"/>
              </a:rPr>
              <a:t>Charmi Chokshi</a:t>
            </a:r>
          </a:p>
          <a:p>
            <a:pPr marL="73660">
              <a:spcBef>
                <a:spcPts val="375"/>
              </a:spcBef>
            </a:pPr>
            <a:r>
              <a:rPr lang="en-IN" sz="1600" b="1" spc="5" dirty="0">
                <a:latin typeface="Arial" panose="020B0604020202020204" pitchFamily="34" charset="0"/>
                <a:cs typeface="Arial" panose="020B0604020202020204" pitchFamily="34" charset="0"/>
              </a:rPr>
              <a:t>AI and Data </a:t>
            </a:r>
            <a:r>
              <a:rPr lang="en-IN" sz="1600" b="1" spc="5" dirty="0" smtClean="0">
                <a:latin typeface="Arial" panose="020B0604020202020204" pitchFamily="34" charset="0"/>
                <a:cs typeface="Arial" panose="020B0604020202020204" pitchFamily="34" charset="0"/>
              </a:rPr>
              <a:t>Enthusiast</a:t>
            </a:r>
          </a:p>
          <a:p>
            <a:pPr marL="73660">
              <a:lnSpc>
                <a:spcPct val="100000"/>
              </a:lnSpc>
              <a:spcBef>
                <a:spcPts val="375"/>
              </a:spcBef>
            </a:pPr>
            <a:r>
              <a:rPr lang="en-IN" sz="1600" spc="5" dirty="0" smtClean="0">
                <a:latin typeface="Arial" panose="020B0604020202020204" pitchFamily="34" charset="0"/>
                <a:cs typeface="Arial" panose="020B0604020202020204" pitchFamily="34" charset="0"/>
              </a:rPr>
              <a:t>Final </a:t>
            </a:r>
            <a:r>
              <a:rPr lang="en-IN" sz="1600" spc="5" dirty="0">
                <a:latin typeface="Arial" panose="020B0604020202020204" pitchFamily="34" charset="0"/>
                <a:cs typeface="Arial" panose="020B0604020202020204" pitchFamily="34" charset="0"/>
              </a:rPr>
              <a:t>year </a:t>
            </a:r>
            <a:r>
              <a:rPr lang="en-IN" sz="1600" spc="5" dirty="0" smtClean="0">
                <a:latin typeface="Arial" panose="020B0604020202020204" pitchFamily="34" charset="0"/>
                <a:cs typeface="Arial" panose="020B0604020202020204" pitchFamily="34" charset="0"/>
              </a:rPr>
              <a:t>ICT </a:t>
            </a:r>
            <a:r>
              <a:rPr lang="en-IN" sz="1600" spc="5" dirty="0">
                <a:latin typeface="Arial" panose="020B0604020202020204" pitchFamily="34" charset="0"/>
                <a:cs typeface="Arial" panose="020B0604020202020204" pitchFamily="34" charset="0"/>
              </a:rPr>
              <a:t>Engineering </a:t>
            </a:r>
            <a:r>
              <a:rPr lang="en-IN" sz="1600" spc="5" dirty="0" smtClean="0">
                <a:latin typeface="Arial" panose="020B0604020202020204" pitchFamily="34" charset="0"/>
                <a:cs typeface="Arial" panose="020B0604020202020204" pitchFamily="34" charset="0"/>
              </a:rPr>
              <a:t>Student </a:t>
            </a:r>
            <a:r>
              <a:rPr lang="en-IN" sz="1600" spc="5" dirty="0">
                <a:latin typeface="Arial" panose="020B0604020202020204" pitchFamily="34" charset="0"/>
                <a:cs typeface="Arial" panose="020B0604020202020204" pitchFamily="34" charset="0"/>
              </a:rPr>
              <a:t>at </a:t>
            </a:r>
            <a:r>
              <a:rPr lang="en-IN" sz="1600" spc="5" dirty="0" smtClean="0">
                <a:latin typeface="Arial" panose="020B0604020202020204" pitchFamily="34" charset="0"/>
                <a:cs typeface="Arial" panose="020B0604020202020204" pitchFamily="34" charset="0"/>
              </a:rPr>
              <a:t>Ahmedabad University</a:t>
            </a:r>
          </a:p>
          <a:p>
            <a:pPr marL="73660">
              <a:lnSpc>
                <a:spcPct val="100000"/>
              </a:lnSpc>
              <a:spcBef>
                <a:spcPts val="375"/>
              </a:spcBef>
            </a:pPr>
            <a:endParaRPr lang="en-IN" sz="600" b="1" dirty="0" smtClean="0">
              <a:latin typeface="Arial" panose="020B0604020202020204" pitchFamily="34" charset="0"/>
              <a:cs typeface="Arial" panose="020B0604020202020204" pitchFamily="34" charset="0"/>
            </a:endParaRPr>
          </a:p>
          <a:p>
            <a:pPr marL="73660">
              <a:lnSpc>
                <a:spcPct val="100000"/>
              </a:lnSpc>
              <a:spcBef>
                <a:spcPts val="375"/>
              </a:spcBef>
            </a:pPr>
            <a:endParaRPr lang="en-IN" sz="600" b="1" dirty="0" smtClean="0">
              <a:latin typeface="Arial" panose="020B0604020202020204" pitchFamily="34" charset="0"/>
              <a:cs typeface="Arial" panose="020B0604020202020204" pitchFamily="34" charset="0"/>
            </a:endParaRPr>
          </a:p>
          <a:p>
            <a:pPr marL="73660">
              <a:lnSpc>
                <a:spcPct val="100000"/>
              </a:lnSpc>
              <a:spcBef>
                <a:spcPts val="375"/>
              </a:spcBef>
            </a:pPr>
            <a:endParaRPr lang="en-IN" sz="600" b="1" smtClean="0">
              <a:latin typeface="Arial" panose="020B0604020202020204" pitchFamily="34" charset="0"/>
              <a:cs typeface="Arial" panose="020B0604020202020204" pitchFamily="34" charset="0"/>
            </a:endParaRPr>
          </a:p>
          <a:p>
            <a:pPr marL="73660">
              <a:lnSpc>
                <a:spcPct val="100000"/>
              </a:lnSpc>
              <a:spcBef>
                <a:spcPts val="375"/>
              </a:spcBef>
            </a:pPr>
            <a:endParaRPr lang="en-IN" sz="600" b="1" dirty="0">
              <a:latin typeface="Arial" panose="020B0604020202020204" pitchFamily="34" charset="0"/>
              <a:cs typeface="Arial" panose="020B0604020202020204" pitchFamily="34" charset="0"/>
            </a:endParaRPr>
          </a:p>
          <a:p>
            <a:pPr marL="73660">
              <a:lnSpc>
                <a:spcPct val="100000"/>
              </a:lnSpc>
              <a:spcBef>
                <a:spcPts val="600"/>
              </a:spcBef>
            </a:pPr>
            <a:r>
              <a:rPr lang="en-IN" dirty="0">
                <a:latin typeface="Arial" panose="020B0604020202020204" pitchFamily="34" charset="0"/>
                <a:cs typeface="Arial" panose="020B0604020202020204" pitchFamily="34" charset="0"/>
              </a:rPr>
              <a:t>Let’s Connect!</a:t>
            </a:r>
          </a:p>
          <a:p>
            <a:pPr marL="359410" indent="-285750">
              <a:lnSpc>
                <a:spcPct val="100000"/>
              </a:lnSpc>
              <a:spcBef>
                <a:spcPts val="375"/>
              </a:spcBef>
              <a:buFont typeface="Arial" panose="020B0604020202020204" pitchFamily="34" charset="0"/>
              <a:buChar char="•"/>
            </a:pPr>
            <a:r>
              <a:rPr lang="en-IN" dirty="0">
                <a:latin typeface="Arial" panose="020B0604020202020204" pitchFamily="34" charset="0"/>
                <a:cs typeface="Arial" panose="020B0604020202020204" pitchFamily="34" charset="0"/>
                <a:hlinkClick r:id="rId4"/>
              </a:rPr>
              <a:t>LinkedIn</a:t>
            </a:r>
            <a:endParaRPr lang="en-IN" dirty="0">
              <a:latin typeface="Arial" panose="020B0604020202020204" pitchFamily="34" charset="0"/>
              <a:cs typeface="Arial" panose="020B0604020202020204" pitchFamily="34" charset="0"/>
            </a:endParaRPr>
          </a:p>
          <a:p>
            <a:pPr marL="359410" indent="-285750">
              <a:spcBef>
                <a:spcPts val="375"/>
              </a:spcBef>
              <a:buFont typeface="Arial" panose="020B0604020202020204" pitchFamily="34" charset="0"/>
              <a:buChar char="•"/>
            </a:pPr>
            <a:r>
              <a:rPr lang="en-IN" dirty="0" err="1" smtClean="0">
                <a:latin typeface="Arial" panose="020B0604020202020204" pitchFamily="34" charset="0"/>
                <a:cs typeface="Arial" panose="020B0604020202020204" pitchFamily="34" charset="0"/>
                <a:hlinkClick r:id="rId5"/>
              </a:rPr>
              <a:t>Github</a:t>
            </a:r>
            <a:endParaRPr lang="en-IN" dirty="0">
              <a:latin typeface="Arial" panose="020B0604020202020204" pitchFamily="34" charset="0"/>
              <a:cs typeface="Arial" panose="020B0604020202020204" pitchFamily="34" charset="0"/>
            </a:endParaRPr>
          </a:p>
        </p:txBody>
      </p:sp>
      <p:pic>
        <p:nvPicPr>
          <p:cNvPr id="13" name="Picture 2"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9093"/>
          <a:stretch/>
        </p:blipFill>
        <p:spPr bwMode="auto">
          <a:xfrm>
            <a:off x="7086600" y="5849511"/>
            <a:ext cx="381000" cy="6378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391400" y="5750749"/>
            <a:ext cx="1676400" cy="1031051"/>
          </a:xfrm>
          <a:prstGeom prst="rect">
            <a:avLst/>
          </a:prstGeom>
          <a:noFill/>
        </p:spPr>
        <p:txBody>
          <a:bodyPr wrap="square" rtlCol="0">
            <a:spAutoFit/>
          </a:bodyPr>
          <a:lstStyle/>
          <a:p>
            <a:pPr marL="12700">
              <a:lnSpc>
                <a:spcPct val="100000"/>
              </a:lnSpc>
              <a:spcBef>
                <a:spcPts val="95"/>
              </a:spcBef>
            </a:pPr>
            <a:r>
              <a:rPr lang="en-IN" sz="2500" b="1" spc="-95" dirty="0" smtClean="0">
                <a:latin typeface="Arial"/>
                <a:cs typeface="Arial"/>
              </a:rPr>
              <a:t>GDG</a:t>
            </a:r>
          </a:p>
          <a:p>
            <a:pPr marL="12700">
              <a:lnSpc>
                <a:spcPct val="100000"/>
              </a:lnSpc>
            </a:pPr>
            <a:r>
              <a:rPr lang="en-IN" dirty="0">
                <a:latin typeface="Arial" panose="020B0604020202020204" pitchFamily="34" charset="0"/>
                <a:cs typeface="Arial" panose="020B0604020202020204" pitchFamily="34" charset="0"/>
              </a:rPr>
              <a:t>Ahmedabad</a:t>
            </a:r>
            <a:endParaRPr lang="en-IN" spc="-95" dirty="0" smtClean="0">
              <a:latin typeface="Arial" panose="020B0604020202020204" pitchFamily="34" charset="0"/>
              <a:cs typeface="Arial" panose="020B0604020202020204" pitchFamily="34" charset="0"/>
            </a:endParaRPr>
          </a:p>
          <a:p>
            <a:endParaRPr lang="en-IN" dirty="0"/>
          </a:p>
        </p:txBody>
      </p:sp>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r="61290"/>
          <a:stretch/>
        </p:blipFill>
        <p:spPr>
          <a:xfrm>
            <a:off x="9525" y="5787757"/>
            <a:ext cx="990599" cy="841643"/>
          </a:xfrm>
          <a:prstGeom prst="rect">
            <a:avLst/>
          </a:prstGeom>
        </p:spPr>
      </p:pic>
      <p:sp>
        <p:nvSpPr>
          <p:cNvPr id="10" name="TextBox 9"/>
          <p:cNvSpPr txBox="1"/>
          <p:nvPr/>
        </p:nvSpPr>
        <p:spPr>
          <a:xfrm>
            <a:off x="862011" y="5875680"/>
            <a:ext cx="2643189" cy="936154"/>
          </a:xfrm>
          <a:prstGeom prst="rect">
            <a:avLst/>
          </a:prstGeom>
          <a:noFill/>
        </p:spPr>
        <p:txBody>
          <a:bodyPr wrap="square" rtlCol="0">
            <a:spAutoFit/>
          </a:bodyPr>
          <a:lstStyle/>
          <a:p>
            <a:pPr marL="12700">
              <a:lnSpc>
                <a:spcPct val="100000"/>
              </a:lnSpc>
              <a:spcBef>
                <a:spcPts val="95"/>
              </a:spcBef>
            </a:pPr>
            <a:r>
              <a:rPr lang="en-IN" spc="-95" dirty="0" smtClean="0">
                <a:latin typeface="Arial"/>
                <a:cs typeface="Arial"/>
              </a:rPr>
              <a:t>Women</a:t>
            </a:r>
          </a:p>
          <a:p>
            <a:pPr marL="12700">
              <a:lnSpc>
                <a:spcPct val="100000"/>
              </a:lnSpc>
              <a:spcBef>
                <a:spcPts val="95"/>
              </a:spcBef>
            </a:pPr>
            <a:r>
              <a:rPr lang="en-IN" spc="-95" dirty="0" smtClean="0">
                <a:latin typeface="Arial"/>
                <a:cs typeface="Arial"/>
              </a:rPr>
              <a:t>Techmakers</a:t>
            </a:r>
            <a:endParaRPr lang="en-IN" spc="-95" dirty="0" smtClean="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48412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538331"/>
            <a:ext cx="3630929" cy="445635"/>
          </a:xfrm>
          <a:prstGeom prst="rect">
            <a:avLst/>
          </a:prstGeom>
        </p:spPr>
        <p:txBody>
          <a:bodyPr vert="horz" wrap="square" lIns="0" tIns="75565" rIns="0" bIns="0" rtlCol="0">
            <a:spAutoFit/>
          </a:bodyPr>
          <a:lstStyle/>
          <a:p>
            <a:pPr marL="12700">
              <a:lnSpc>
                <a:spcPct val="100000"/>
              </a:lnSpc>
              <a:spcBef>
                <a:spcPts val="595"/>
              </a:spcBef>
            </a:pPr>
            <a:r>
              <a:rPr lang="en-IN" spc="20" dirty="0" smtClean="0"/>
              <a:t>Basic Terminologies</a:t>
            </a:r>
            <a:endParaRPr spc="15" dirty="0"/>
          </a:p>
        </p:txBody>
      </p:sp>
      <p:sp>
        <p:nvSpPr>
          <p:cNvPr id="37" name="object 6"/>
          <p:cNvSpPr/>
          <p:nvPr/>
        </p:nvSpPr>
        <p:spPr>
          <a:xfrm>
            <a:off x="733551" y="1559052"/>
            <a:ext cx="7705725" cy="3241548"/>
          </a:xfrm>
          <a:custGeom>
            <a:avLst/>
            <a:gdLst/>
            <a:ahLst/>
            <a:cxnLst/>
            <a:rect l="l" t="t" r="r" b="b"/>
            <a:pathLst>
              <a:path w="7705725" h="5041900">
                <a:moveTo>
                  <a:pt x="0" y="5041392"/>
                </a:moveTo>
                <a:lnTo>
                  <a:pt x="7705344" y="5041392"/>
                </a:lnTo>
                <a:lnTo>
                  <a:pt x="7705344" y="0"/>
                </a:lnTo>
                <a:lnTo>
                  <a:pt x="0" y="0"/>
                </a:lnTo>
                <a:lnTo>
                  <a:pt x="0" y="5041392"/>
                </a:lnTo>
                <a:close/>
              </a:path>
            </a:pathLst>
          </a:custGeom>
          <a:solidFill>
            <a:srgbClr val="FFFFFF"/>
          </a:solidFill>
        </p:spPr>
        <p:txBody>
          <a:bodyPr wrap="square" lIns="0" tIns="0" rIns="0" bIns="0" rtlCol="0"/>
          <a:lstStyle/>
          <a:p>
            <a:endParaRPr lang="en-IN" sz="1600" spc="-10" dirty="0">
              <a:solidFill>
                <a:srgbClr val="434343"/>
              </a:solidFill>
              <a:latin typeface="Arial"/>
              <a:cs typeface="Arial"/>
            </a:endParaRPr>
          </a:p>
        </p:txBody>
      </p:sp>
      <p:sp>
        <p:nvSpPr>
          <p:cNvPr id="40" name="Text Placeholder 4"/>
          <p:cNvSpPr>
            <a:spLocks noGrp="1"/>
          </p:cNvSpPr>
          <p:nvPr>
            <p:ph type="body"/>
          </p:nvPr>
        </p:nvSpPr>
        <p:spPr>
          <a:xfrm>
            <a:off x="836777" y="1689664"/>
            <a:ext cx="7164223" cy="2909001"/>
          </a:xfrm>
        </p:spPr>
        <p:txBody>
          <a:bodyPr/>
          <a:lstStyle/>
          <a:p>
            <a:pPr marL="285750" indent="-285750">
              <a:lnSpc>
                <a:spcPct val="150000"/>
              </a:lnSpc>
              <a:buFont typeface="Arial" panose="020B0604020202020204" pitchFamily="34" charset="0"/>
              <a:buChar char="•"/>
            </a:pPr>
            <a:r>
              <a:rPr lang="en-IN" sz="1600" spc="-10" dirty="0">
                <a:solidFill>
                  <a:srgbClr val="434343"/>
                </a:solidFill>
              </a:rPr>
              <a:t>Features</a:t>
            </a:r>
          </a:p>
          <a:p>
            <a:pPr marL="285750" indent="-285750">
              <a:lnSpc>
                <a:spcPct val="150000"/>
              </a:lnSpc>
              <a:buFont typeface="Arial" panose="020B0604020202020204" pitchFamily="34" charset="0"/>
              <a:buChar char="•"/>
            </a:pPr>
            <a:r>
              <a:rPr lang="en-IN" sz="1600" spc="-10" dirty="0" smtClean="0">
                <a:solidFill>
                  <a:srgbClr val="434343"/>
                </a:solidFill>
              </a:rPr>
              <a:t>Labels</a:t>
            </a:r>
          </a:p>
          <a:p>
            <a:pPr marL="285750" indent="-285750">
              <a:lnSpc>
                <a:spcPct val="150000"/>
              </a:lnSpc>
              <a:buFont typeface="Arial" panose="020B0604020202020204" pitchFamily="34" charset="0"/>
              <a:buChar char="•"/>
            </a:pPr>
            <a:r>
              <a:rPr lang="en-IN" sz="1600" spc="-10" dirty="0">
                <a:solidFill>
                  <a:srgbClr val="434343"/>
                </a:solidFill>
              </a:rPr>
              <a:t>Examples</a:t>
            </a:r>
          </a:p>
          <a:p>
            <a:pPr marL="742950" lvl="1" indent="-285750">
              <a:lnSpc>
                <a:spcPct val="150000"/>
              </a:lnSpc>
              <a:buFont typeface="Arial" panose="020B0604020202020204" pitchFamily="34" charset="0"/>
              <a:buChar char="•"/>
            </a:pPr>
            <a:r>
              <a:rPr lang="en-IN" sz="1600" spc="-10" dirty="0">
                <a:solidFill>
                  <a:srgbClr val="434343"/>
                </a:solidFill>
                <a:latin typeface="Arial"/>
                <a:cs typeface="Arial"/>
              </a:rPr>
              <a:t>L</a:t>
            </a:r>
            <a:r>
              <a:rPr lang="en-IN" sz="1600" spc="-10" dirty="0" smtClean="0">
                <a:solidFill>
                  <a:srgbClr val="434343"/>
                </a:solidFill>
              </a:rPr>
              <a:t>abelled example      </a:t>
            </a:r>
          </a:p>
          <a:p>
            <a:pPr marL="742950" lvl="1" indent="-285750">
              <a:lnSpc>
                <a:spcPct val="150000"/>
              </a:lnSpc>
              <a:buFont typeface="Arial" panose="020B0604020202020204" pitchFamily="34" charset="0"/>
              <a:buChar char="•"/>
            </a:pPr>
            <a:r>
              <a:rPr lang="en-IN" sz="1600" spc="-10" dirty="0" smtClean="0">
                <a:solidFill>
                  <a:srgbClr val="434343"/>
                </a:solidFill>
              </a:rPr>
              <a:t>Unlabelled </a:t>
            </a:r>
            <a:r>
              <a:rPr lang="en-IN" sz="1600" spc="-10" dirty="0">
                <a:solidFill>
                  <a:srgbClr val="434343"/>
                </a:solidFill>
              </a:rPr>
              <a:t>example</a:t>
            </a:r>
          </a:p>
          <a:p>
            <a:pPr marL="285750" indent="-285750">
              <a:lnSpc>
                <a:spcPct val="150000"/>
              </a:lnSpc>
              <a:buFont typeface="Arial" panose="020B0604020202020204" pitchFamily="34" charset="0"/>
              <a:buChar char="•"/>
            </a:pPr>
            <a:r>
              <a:rPr lang="en-IN" sz="1600" spc="-10" dirty="0">
                <a:solidFill>
                  <a:srgbClr val="434343"/>
                </a:solidFill>
              </a:rPr>
              <a:t>Models (Train and Test)</a:t>
            </a:r>
          </a:p>
          <a:p>
            <a:pPr marL="742950" lvl="1" indent="-285750">
              <a:lnSpc>
                <a:spcPct val="150000"/>
              </a:lnSpc>
              <a:buFont typeface="Arial" panose="020B0604020202020204" pitchFamily="34" charset="0"/>
              <a:buChar char="•"/>
            </a:pPr>
            <a:r>
              <a:rPr lang="en-IN" sz="1600" spc="-10" dirty="0" smtClean="0">
                <a:solidFill>
                  <a:srgbClr val="434343"/>
                </a:solidFill>
                <a:latin typeface="Arial"/>
                <a:ea typeface="+mj-ea"/>
                <a:cs typeface="Arial"/>
              </a:rPr>
              <a:t>Classification model</a:t>
            </a:r>
          </a:p>
          <a:p>
            <a:pPr marL="742950" lvl="1" indent="-285750">
              <a:lnSpc>
                <a:spcPct val="150000"/>
              </a:lnSpc>
              <a:buFont typeface="Arial" panose="020B0604020202020204" pitchFamily="34" charset="0"/>
              <a:buChar char="•"/>
            </a:pPr>
            <a:r>
              <a:rPr lang="en-IN" sz="1600" spc="-10" dirty="0" smtClean="0">
                <a:solidFill>
                  <a:srgbClr val="434343"/>
                </a:solidFill>
                <a:latin typeface="Arial"/>
                <a:ea typeface="+mj-ea"/>
                <a:cs typeface="Arial"/>
              </a:rPr>
              <a:t>Regression model</a:t>
            </a:r>
            <a:endParaRPr lang="en-IN" sz="1600" spc="-10" dirty="0">
              <a:solidFill>
                <a:srgbClr val="434343"/>
              </a:solidFill>
              <a:latin typeface="Arial"/>
              <a:ea typeface="+mj-ea"/>
              <a:cs typeface="Arial"/>
            </a:endParaRPr>
          </a:p>
        </p:txBody>
      </p:sp>
    </p:spTree>
    <p:extLst>
      <p:ext uri="{BB962C8B-B14F-4D97-AF65-F5344CB8AC3E}">
        <p14:creationId xmlns:p14="http://schemas.microsoft.com/office/powerpoint/2010/main" val="206583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3999" cy="22593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9144000" cy="2204085"/>
          </a:xfrm>
          <a:custGeom>
            <a:avLst/>
            <a:gdLst/>
            <a:ahLst/>
            <a:cxnLst/>
            <a:rect l="l" t="t" r="r" b="b"/>
            <a:pathLst>
              <a:path w="9144000" h="2204085">
                <a:moveTo>
                  <a:pt x="9143999" y="0"/>
                </a:moveTo>
                <a:lnTo>
                  <a:pt x="0" y="0"/>
                </a:lnTo>
                <a:lnTo>
                  <a:pt x="0" y="2203704"/>
                </a:lnTo>
                <a:lnTo>
                  <a:pt x="9143999" y="2203704"/>
                </a:lnTo>
                <a:lnTo>
                  <a:pt x="9143999" y="0"/>
                </a:lnTo>
                <a:close/>
              </a:path>
            </a:pathLst>
          </a:custGeom>
          <a:solidFill>
            <a:srgbClr val="134573"/>
          </a:solidFill>
        </p:spPr>
        <p:txBody>
          <a:bodyPr wrap="square" lIns="0" tIns="0" rIns="0" bIns="0" rtlCol="0"/>
          <a:lstStyle/>
          <a:p>
            <a:endParaRPr/>
          </a:p>
        </p:txBody>
      </p:sp>
      <p:sp>
        <p:nvSpPr>
          <p:cNvPr id="4" name="object 4"/>
          <p:cNvSpPr txBox="1">
            <a:spLocks noGrp="1"/>
          </p:cNvSpPr>
          <p:nvPr>
            <p:ph type="title"/>
          </p:nvPr>
        </p:nvSpPr>
        <p:spPr>
          <a:xfrm>
            <a:off x="798677" y="601471"/>
            <a:ext cx="4085590" cy="391160"/>
          </a:xfrm>
          <a:prstGeom prst="rect">
            <a:avLst/>
          </a:prstGeom>
        </p:spPr>
        <p:txBody>
          <a:bodyPr vert="horz" wrap="square" lIns="0" tIns="12700" rIns="0" bIns="0" rtlCol="0">
            <a:spAutoFit/>
          </a:bodyPr>
          <a:lstStyle/>
          <a:p>
            <a:pPr marL="12700">
              <a:lnSpc>
                <a:spcPct val="100000"/>
              </a:lnSpc>
              <a:spcBef>
                <a:spcPts val="100"/>
              </a:spcBef>
            </a:pPr>
            <a:r>
              <a:rPr spc="-15" dirty="0"/>
              <a:t>What </a:t>
            </a:r>
            <a:r>
              <a:rPr spc="60" dirty="0" smtClean="0"/>
              <a:t>is </a:t>
            </a:r>
            <a:r>
              <a:rPr spc="65" dirty="0" smtClean="0"/>
              <a:t>Artificial</a:t>
            </a:r>
            <a:r>
              <a:rPr spc="-305" dirty="0" smtClean="0"/>
              <a:t> </a:t>
            </a:r>
            <a:r>
              <a:rPr spc="10" dirty="0"/>
              <a:t>Intelligence?</a:t>
            </a:r>
          </a:p>
        </p:txBody>
      </p:sp>
      <p:pic>
        <p:nvPicPr>
          <p:cNvPr id="1026" name="Picture 2" descr="Image result for what is 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99" y="1594102"/>
            <a:ext cx="7696200" cy="441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334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3248</TotalTime>
  <Words>2791</Words>
  <Application>Microsoft Office PowerPoint</Application>
  <PresentationFormat>On-screen Show (4:3)</PresentationFormat>
  <Paragraphs>465</Paragraphs>
  <Slides>70</Slides>
  <Notes>36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Arial Black</vt:lpstr>
      <vt:lpstr>Calibri</vt:lpstr>
      <vt:lpstr>Times New Roman</vt:lpstr>
      <vt:lpstr>Wingdings</vt:lpstr>
      <vt:lpstr>Office Theme</vt:lpstr>
      <vt:lpstr>PowerPoint Presentation</vt:lpstr>
      <vt:lpstr>Interest Google NGRAM &amp; Google Trends</vt:lpstr>
      <vt:lpstr>Hype or Reality? Quotes</vt:lpstr>
      <vt:lpstr>Hype or Reality? Deep Learning at Google</vt:lpstr>
      <vt:lpstr>Hype or Reality? Deep Learning at Google</vt:lpstr>
      <vt:lpstr>PowerPoint Presentation</vt:lpstr>
      <vt:lpstr>PowerPoint Presentation</vt:lpstr>
      <vt:lpstr>Basic Terminologies</vt:lpstr>
      <vt:lpstr>What is Artificial Intelligence?</vt:lpstr>
      <vt:lpstr>Machine Learning - Basics Introduction</vt:lpstr>
      <vt:lpstr>Machine Learning - Basics Learning Approaches</vt:lpstr>
      <vt:lpstr>Machine Learning - Basics Problem Types</vt:lpstr>
      <vt:lpstr>What is Deep Learning?</vt:lpstr>
      <vt:lpstr>Feature Engineering</vt:lpstr>
      <vt:lpstr>PowerPoint Presentation</vt:lpstr>
      <vt:lpstr>How does DL works?</vt:lpstr>
      <vt:lpstr>Why DL over traditional ML?</vt:lpstr>
      <vt:lpstr>Why DL over traditional ML?</vt:lpstr>
      <vt:lpstr>Why DL over traditional ML?</vt:lpstr>
      <vt:lpstr>What changed? Old wine in new bottles</vt:lpstr>
      <vt:lpstr>When to use DL or not over Others?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vt:lpstr>
      <vt:lpstr>Why TensorFlow?</vt:lpstr>
      <vt:lpstr>What TensorFlow does for You?</vt:lpstr>
      <vt:lpstr>What TensorFlow does for You?</vt:lpstr>
      <vt:lpstr>PowerPoint Presentation</vt:lpstr>
      <vt:lpstr>PowerPoint Presentation</vt:lpstr>
      <vt:lpstr>PowerPoint Presentation</vt:lpstr>
      <vt:lpstr>PowerPoint Presentation</vt:lpstr>
      <vt:lpstr>Inspired by the human Brain</vt:lpstr>
      <vt:lpstr>PowerPoint Presentation</vt:lpstr>
      <vt:lpstr>PowerPoint Presentation</vt:lpstr>
      <vt:lpstr>PowerPoint Presentation</vt:lpstr>
      <vt:lpstr>PowerPoint Presentation</vt:lpstr>
      <vt:lpstr>PowerPoint Presentation</vt:lpstr>
      <vt:lpstr>Non-linear Activation Functions</vt:lpstr>
      <vt:lpstr>Gradient Descent</vt:lpstr>
      <vt:lpstr>Gradient Descent</vt:lpstr>
      <vt:lpstr>Gradient Descent</vt:lpstr>
      <vt:lpstr>PowerPoint Presentation</vt:lpstr>
      <vt:lpstr>The Learning Rate</vt:lpstr>
      <vt:lpstr>PowerPoint Presentation</vt:lpstr>
      <vt:lpstr>Deep Learning The Training Process</vt:lpstr>
      <vt:lpstr>Still not so Perfect! Backprop can go wrong</vt:lpstr>
      <vt:lpstr>Ooooooverfitting = Game Over</vt:lpstr>
      <vt:lpstr>Solution Dropout Regularization</vt:lpstr>
      <vt:lpstr>Softmax</vt:lpstr>
      <vt:lpstr>PowerPoint Presentation</vt:lpstr>
      <vt:lpstr>Convolutional Neural Nets (CNN)</vt:lpstr>
      <vt:lpstr>Convolution…! ;)</vt:lpstr>
      <vt:lpstr>Convolution</vt:lpstr>
      <vt:lpstr>Max Pooling</vt:lpstr>
      <vt:lpstr>PowerPoint Presentation</vt:lpstr>
      <vt:lpstr>Takeaways</vt:lpstr>
      <vt:lpstr>This was just a Start! Online Courses</vt:lpstr>
      <vt:lpstr>This was just a Start! Visit Blogs</vt:lpstr>
      <vt:lpstr>This was just a Start! Useful Links (Extremely!)</vt:lpstr>
      <vt:lpstr>References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Lukas Masuch</dc:creator>
  <cp:lastModifiedBy>charmi chokshi</cp:lastModifiedBy>
  <cp:revision>267</cp:revision>
  <dcterms:created xsi:type="dcterms:W3CDTF">2018-09-18T08:31:26Z</dcterms:created>
  <dcterms:modified xsi:type="dcterms:W3CDTF">2018-09-21T19:27:44Z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2016-01-08T00:00:00Z</vt:filetime>
  </property>
  <property fmtid="{D5CDD505-2E9C-101B-9397-08002B2CF9AE}" pid="3" name="Creator">
    <vt:lpwstr>Microsoft® PowerPoint® 2016</vt:lpwstr>
  </property>
  <property fmtid="{D5CDD505-2E9C-101B-9397-08002B2CF9AE}" pid="4" name="LastSaved">
    <vt:filetime>2018-09-18T00:00:00Z</vt:filetime>
  </property>
</Properties>
</file>